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256" r:id="rId2"/>
    <p:sldId id="264" r:id="rId3"/>
    <p:sldId id="305" r:id="rId4"/>
    <p:sldId id="276" r:id="rId5"/>
    <p:sldId id="275" r:id="rId6"/>
    <p:sldId id="278" r:id="rId7"/>
    <p:sldId id="308" r:id="rId8"/>
    <p:sldId id="307" r:id="rId9"/>
    <p:sldId id="306" r:id="rId10"/>
    <p:sldId id="309" r:id="rId11"/>
    <p:sldId id="288" r:id="rId12"/>
    <p:sldId id="299" r:id="rId13"/>
    <p:sldId id="300" r:id="rId14"/>
    <p:sldId id="282" r:id="rId15"/>
    <p:sldId id="297" r:id="rId16"/>
    <p:sldId id="287" r:id="rId17"/>
    <p:sldId id="298" r:id="rId18"/>
    <p:sldId id="303" r:id="rId19"/>
    <p:sldId id="267" r:id="rId20"/>
    <p:sldId id="272" r:id="rId21"/>
    <p:sldId id="311" r:id="rId22"/>
  </p:sldIdLst>
  <p:sldSz cx="12192000" cy="8129588"/>
  <p:notesSz cx="7077075" cy="9345613"/>
  <p:embeddedFontLst>
    <p:embeddedFont>
      <p:font typeface="BPG Arial" panose="020B0604020202020204" pitchFamily="34" charset="0"/>
      <p:regular r:id="rId24"/>
    </p:embeddedFont>
    <p:embeddedFont>
      <p:font typeface="BPG Nino Mtavruli" panose="020B0604020202020204" charset="0"/>
      <p:regular r:id="rId25"/>
      <p:bold r:id="rId26"/>
    </p:embeddedFont>
    <p:embeddedFont>
      <p:font typeface="AR Archy" panose="020B0604020202020204" charset="0"/>
      <p:regular r:id="rId27"/>
    </p:embeddedFont>
    <p:embeddedFont>
      <p:font typeface="Calibri Light" panose="020F0302020204030204" pitchFamily="34" charset="0"/>
      <p:regular r:id="rId28"/>
      <p:italic r:id="rId29"/>
    </p:embeddedFont>
    <p:embeddedFont>
      <p:font typeface="Sylfaen" panose="010A0502050306030303" pitchFamily="18" charset="0"/>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257"/>
    <a:srgbClr val="1F2457"/>
    <a:srgbClr val="71C9B7"/>
    <a:srgbClr val="73C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60"/>
  </p:normalViewPr>
  <p:slideViewPr>
    <p:cSldViewPr snapToGrid="0">
      <p:cViewPr varScale="1">
        <p:scale>
          <a:sx n="90" d="100"/>
          <a:sy n="90" d="100"/>
        </p:scale>
        <p:origin x="6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46930-C19A-4F24-8ABB-D061C1EF53AD}"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03BA897A-9529-4F04-8CA0-865073D243F4}">
      <dgm:prSet phldrT="[Text]" custT="1"/>
      <dgm:spPr>
        <a:solidFill>
          <a:srgbClr val="71C9B7"/>
        </a:solidFill>
      </dgm:spPr>
      <dgm:t>
        <a:bodyPr/>
        <a:lstStyle/>
        <a:p>
          <a:r>
            <a:rPr lang="ka-GE" sz="1700" b="0" i="0" u="none" dirty="0" smtClean="0">
              <a:latin typeface="BPG Arial" panose="020B0604020202020204" pitchFamily="34" charset="0"/>
              <a:cs typeface="BPG Arial" panose="020B0604020202020204" pitchFamily="34" charset="0"/>
            </a:rPr>
            <a:t>24 საათიანი საინფორმაციო სამსახური</a:t>
          </a:r>
          <a:endParaRPr lang="en-US" sz="1700" dirty="0">
            <a:latin typeface="BPG Arial" panose="020B0604020202020204" pitchFamily="34" charset="0"/>
            <a:cs typeface="BPG Arial" panose="020B0604020202020204" pitchFamily="34" charset="0"/>
          </a:endParaRPr>
        </a:p>
      </dgm:t>
    </dgm:pt>
    <dgm:pt modelId="{96C1B5EB-200D-41F1-B4E3-EFDC90EC9086}" type="parTrans" cxnId="{462DAE1F-4EE9-4FED-BBA0-9AE5CE30D3EB}">
      <dgm:prSet/>
      <dgm:spPr/>
      <dgm:t>
        <a:bodyPr/>
        <a:lstStyle/>
        <a:p>
          <a:endParaRPr lang="en-US"/>
        </a:p>
      </dgm:t>
    </dgm:pt>
    <dgm:pt modelId="{D02A440D-AA31-4E37-8F3B-DD00AB07EA79}" type="sibTrans" cxnId="{462DAE1F-4EE9-4FED-BBA0-9AE5CE30D3EB}">
      <dgm:prSet/>
      <dgm:spPr/>
      <dgm:t>
        <a:bodyPr/>
        <a:lstStyle/>
        <a:p>
          <a:endParaRPr lang="en-US"/>
        </a:p>
      </dgm:t>
    </dgm:pt>
    <dgm:pt modelId="{3EB15BF3-E140-4536-BAEB-7A11E2DE4B9D}">
      <dgm:prSet phldrT="[Text]" custT="1"/>
      <dgm:spPr>
        <a:solidFill>
          <a:srgbClr val="1E2257"/>
        </a:solidFill>
      </dgm:spPr>
      <dgm:t>
        <a:bodyPr/>
        <a:lstStyle/>
        <a:p>
          <a:r>
            <a:rPr lang="ka-GE" sz="1700" b="0" i="0" u="none" dirty="0" smtClean="0">
              <a:latin typeface="BPG Arial" panose="020B0604020202020204" pitchFamily="34" charset="0"/>
              <a:cs typeface="BPG Arial" panose="020B0604020202020204" pitchFamily="34" charset="0"/>
            </a:rPr>
            <a:t>ოჯახის ექიმის მომსახურება</a:t>
          </a:r>
          <a:endParaRPr lang="en-US" sz="1700" dirty="0">
            <a:latin typeface="BPG Arial" panose="020B0604020202020204" pitchFamily="34" charset="0"/>
            <a:cs typeface="BPG Arial" panose="020B0604020202020204" pitchFamily="34" charset="0"/>
          </a:endParaRPr>
        </a:p>
      </dgm:t>
    </dgm:pt>
    <dgm:pt modelId="{65117BFB-FA3C-4F8D-A682-604F26817F0B}" type="parTrans" cxnId="{F7ED26E2-1AA7-4BC0-B90F-FFE8D375BC35}">
      <dgm:prSet/>
      <dgm:spPr/>
      <dgm:t>
        <a:bodyPr/>
        <a:lstStyle/>
        <a:p>
          <a:endParaRPr lang="en-US"/>
        </a:p>
      </dgm:t>
    </dgm:pt>
    <dgm:pt modelId="{57F966C3-649B-401F-961C-48A650B54557}" type="sibTrans" cxnId="{F7ED26E2-1AA7-4BC0-B90F-FFE8D375BC35}">
      <dgm:prSet/>
      <dgm:spPr/>
      <dgm:t>
        <a:bodyPr/>
        <a:lstStyle/>
        <a:p>
          <a:endParaRPr lang="en-US"/>
        </a:p>
      </dgm:t>
    </dgm:pt>
    <dgm:pt modelId="{B68BCD71-56B3-449D-BF6B-E92BF2719D4C}">
      <dgm:prSet phldrT="[Text]" custT="1"/>
      <dgm:spPr>
        <a:solidFill>
          <a:srgbClr val="73C7B8"/>
        </a:solidFill>
      </dgm:spPr>
      <dgm:t>
        <a:bodyPr/>
        <a:lstStyle/>
        <a:p>
          <a:r>
            <a:rPr lang="ka-GE" sz="1700" b="0" i="0" u="none" dirty="0" smtClean="0">
              <a:latin typeface="BPG Arial" panose="020B0604020202020204" pitchFamily="34" charset="0"/>
              <a:cs typeface="BPG Arial" panose="020B0604020202020204" pitchFamily="34" charset="0"/>
            </a:rPr>
            <a:t>პროფილაქტიკური კვლევები</a:t>
          </a:r>
          <a:endParaRPr lang="en-US" sz="1700" dirty="0">
            <a:latin typeface="BPG Arial" panose="020B0604020202020204" pitchFamily="34" charset="0"/>
            <a:cs typeface="BPG Arial" panose="020B0604020202020204" pitchFamily="34" charset="0"/>
          </a:endParaRPr>
        </a:p>
      </dgm:t>
    </dgm:pt>
    <dgm:pt modelId="{B97B0104-81B8-419B-89B3-B54CEB9B1413}" type="parTrans" cxnId="{DADBB1BF-60EE-4430-9C0C-AF78C78D8A2D}">
      <dgm:prSet/>
      <dgm:spPr/>
      <dgm:t>
        <a:bodyPr/>
        <a:lstStyle/>
        <a:p>
          <a:endParaRPr lang="en-US"/>
        </a:p>
      </dgm:t>
    </dgm:pt>
    <dgm:pt modelId="{539E3942-9A0E-4447-B700-B1018F4B340A}" type="sibTrans" cxnId="{DADBB1BF-60EE-4430-9C0C-AF78C78D8A2D}">
      <dgm:prSet/>
      <dgm:spPr/>
      <dgm:t>
        <a:bodyPr/>
        <a:lstStyle/>
        <a:p>
          <a:endParaRPr lang="en-US"/>
        </a:p>
      </dgm:t>
    </dgm:pt>
    <dgm:pt modelId="{6A75804C-3B4D-4E11-ABCC-A72FA6AECC95}">
      <dgm:prSet phldrT="[Text]" custT="1"/>
      <dgm:spPr>
        <a:solidFill>
          <a:srgbClr val="1F2457"/>
        </a:solidFill>
      </dgm:spPr>
      <dgm:t>
        <a:bodyPr/>
        <a:lstStyle/>
        <a:p>
          <a:r>
            <a:rPr lang="ka-GE" sz="1700" b="0" i="0" u="none" dirty="0" smtClean="0">
              <a:latin typeface="BPG Arial" panose="020B0604020202020204" pitchFamily="34" charset="0"/>
              <a:cs typeface="BPG Arial" panose="020B0604020202020204" pitchFamily="34" charset="0"/>
            </a:rPr>
            <a:t>ამბულატორიული მომსახურება</a:t>
          </a:r>
          <a:endParaRPr lang="en-US" sz="1700" dirty="0">
            <a:latin typeface="BPG Arial" panose="020B0604020202020204" pitchFamily="34" charset="0"/>
            <a:cs typeface="BPG Arial" panose="020B0604020202020204" pitchFamily="34" charset="0"/>
          </a:endParaRPr>
        </a:p>
      </dgm:t>
    </dgm:pt>
    <dgm:pt modelId="{36099F2E-2106-43CD-A763-BDF8F49CE377}" type="parTrans" cxnId="{9B0402F5-01A7-463C-B967-009639D7EA19}">
      <dgm:prSet/>
      <dgm:spPr/>
      <dgm:t>
        <a:bodyPr/>
        <a:lstStyle/>
        <a:p>
          <a:endParaRPr lang="en-US"/>
        </a:p>
      </dgm:t>
    </dgm:pt>
    <dgm:pt modelId="{A25A2394-5C23-4BC6-BCA5-DC8FC35E34C4}" type="sibTrans" cxnId="{9B0402F5-01A7-463C-B967-009639D7EA19}">
      <dgm:prSet/>
      <dgm:spPr/>
      <dgm:t>
        <a:bodyPr/>
        <a:lstStyle/>
        <a:p>
          <a:endParaRPr lang="en-US"/>
        </a:p>
      </dgm:t>
    </dgm:pt>
    <dgm:pt modelId="{7B890416-C643-4C57-A289-752A68863D79}">
      <dgm:prSet phldrT="[Text]" custT="1"/>
      <dgm:spPr>
        <a:solidFill>
          <a:srgbClr val="71C9B7"/>
        </a:solidFill>
      </dgm:spPr>
      <dgm:t>
        <a:bodyPr/>
        <a:lstStyle/>
        <a:p>
          <a:r>
            <a:rPr lang="ka-GE" sz="1700" b="0" i="0" u="none" dirty="0" smtClean="0">
              <a:latin typeface="BPG Arial" panose="020B0604020202020204" pitchFamily="34" charset="0"/>
              <a:cs typeface="BPG Arial" panose="020B0604020202020204" pitchFamily="34" charset="0"/>
            </a:rPr>
            <a:t>მედიკამენტები</a:t>
          </a:r>
          <a:endParaRPr lang="en-US" sz="1700" dirty="0">
            <a:latin typeface="BPG Arial" panose="020B0604020202020204" pitchFamily="34" charset="0"/>
            <a:cs typeface="BPG Arial" panose="020B0604020202020204" pitchFamily="34" charset="0"/>
          </a:endParaRPr>
        </a:p>
      </dgm:t>
    </dgm:pt>
    <dgm:pt modelId="{6097C757-2FCF-4B11-A1D5-3C96E840324F}" type="parTrans" cxnId="{1592940F-0B2E-414B-957E-787598BB1679}">
      <dgm:prSet/>
      <dgm:spPr/>
      <dgm:t>
        <a:bodyPr/>
        <a:lstStyle/>
        <a:p>
          <a:endParaRPr lang="en-US"/>
        </a:p>
      </dgm:t>
    </dgm:pt>
    <dgm:pt modelId="{EDA243AB-9942-4CF5-9CAA-B8CAA7E272FE}" type="sibTrans" cxnId="{1592940F-0B2E-414B-957E-787598BB1679}">
      <dgm:prSet/>
      <dgm:spPr/>
      <dgm:t>
        <a:bodyPr/>
        <a:lstStyle/>
        <a:p>
          <a:endParaRPr lang="en-US"/>
        </a:p>
      </dgm:t>
    </dgm:pt>
    <dgm:pt modelId="{64D68A1E-4C67-4026-85E0-771D06959A54}" type="pres">
      <dgm:prSet presAssocID="{95E46930-C19A-4F24-8ABB-D061C1EF53AD}" presName="Name0" presStyleCnt="0">
        <dgm:presLayoutVars>
          <dgm:chMax val="7"/>
          <dgm:chPref val="7"/>
          <dgm:dir/>
        </dgm:presLayoutVars>
      </dgm:prSet>
      <dgm:spPr/>
      <dgm:t>
        <a:bodyPr/>
        <a:lstStyle/>
        <a:p>
          <a:endParaRPr lang="en-US"/>
        </a:p>
      </dgm:t>
    </dgm:pt>
    <dgm:pt modelId="{35A180BB-6297-43AF-AD16-B7EF2C258AF0}" type="pres">
      <dgm:prSet presAssocID="{95E46930-C19A-4F24-8ABB-D061C1EF53AD}" presName="Name1" presStyleCnt="0"/>
      <dgm:spPr/>
    </dgm:pt>
    <dgm:pt modelId="{94D254B8-D6D5-4090-B745-A2703FEACECF}" type="pres">
      <dgm:prSet presAssocID="{95E46930-C19A-4F24-8ABB-D061C1EF53AD}" presName="cycle" presStyleCnt="0"/>
      <dgm:spPr/>
    </dgm:pt>
    <dgm:pt modelId="{FF8C427E-3DA5-4FDB-9DA1-B447CEE7B98B}" type="pres">
      <dgm:prSet presAssocID="{95E46930-C19A-4F24-8ABB-D061C1EF53AD}" presName="srcNode" presStyleLbl="node1" presStyleIdx="0" presStyleCnt="5"/>
      <dgm:spPr/>
    </dgm:pt>
    <dgm:pt modelId="{82C9F9ED-B3A0-484D-9BB8-D9ADC3346954}" type="pres">
      <dgm:prSet presAssocID="{95E46930-C19A-4F24-8ABB-D061C1EF53AD}" presName="conn" presStyleLbl="parChTrans1D2" presStyleIdx="0" presStyleCnt="1"/>
      <dgm:spPr/>
      <dgm:t>
        <a:bodyPr/>
        <a:lstStyle/>
        <a:p>
          <a:endParaRPr lang="en-US"/>
        </a:p>
      </dgm:t>
    </dgm:pt>
    <dgm:pt modelId="{FDC3C9B7-DC86-49FC-9735-155C1CF34C21}" type="pres">
      <dgm:prSet presAssocID="{95E46930-C19A-4F24-8ABB-D061C1EF53AD}" presName="extraNode" presStyleLbl="node1" presStyleIdx="0" presStyleCnt="5"/>
      <dgm:spPr/>
    </dgm:pt>
    <dgm:pt modelId="{B49725B1-D7AC-40C4-B1AD-6CCE7BD1A4CC}" type="pres">
      <dgm:prSet presAssocID="{95E46930-C19A-4F24-8ABB-D061C1EF53AD}" presName="dstNode" presStyleLbl="node1" presStyleIdx="0" presStyleCnt="5"/>
      <dgm:spPr/>
    </dgm:pt>
    <dgm:pt modelId="{A2A7B2F5-0471-4E13-92C8-700607812F0C}" type="pres">
      <dgm:prSet presAssocID="{03BA897A-9529-4F04-8CA0-865073D243F4}" presName="text_1" presStyleLbl="node1" presStyleIdx="0" presStyleCnt="5">
        <dgm:presLayoutVars>
          <dgm:bulletEnabled val="1"/>
        </dgm:presLayoutVars>
      </dgm:prSet>
      <dgm:spPr/>
      <dgm:t>
        <a:bodyPr/>
        <a:lstStyle/>
        <a:p>
          <a:endParaRPr lang="en-US"/>
        </a:p>
      </dgm:t>
    </dgm:pt>
    <dgm:pt modelId="{CC069981-759E-454C-9096-66EC31A45D20}" type="pres">
      <dgm:prSet presAssocID="{03BA897A-9529-4F04-8CA0-865073D243F4}" presName="accent_1" presStyleCnt="0"/>
      <dgm:spPr/>
    </dgm:pt>
    <dgm:pt modelId="{A179CD67-81D2-4B7D-9ABC-024BE00CB999}" type="pres">
      <dgm:prSet presAssocID="{03BA897A-9529-4F04-8CA0-865073D243F4}" presName="accentRepeatNode" presStyleLbl="solidFgAcc1" presStyleIdx="0" presStyleCnt="5"/>
      <dgm:spPr>
        <a:solidFill>
          <a:srgbClr val="1F2457"/>
        </a:solidFill>
      </dgm:spPr>
    </dgm:pt>
    <dgm:pt modelId="{A66CFEC9-8BA4-4F1F-9123-F2739559224F}" type="pres">
      <dgm:prSet presAssocID="{3EB15BF3-E140-4536-BAEB-7A11E2DE4B9D}" presName="text_2" presStyleLbl="node1" presStyleIdx="1" presStyleCnt="5">
        <dgm:presLayoutVars>
          <dgm:bulletEnabled val="1"/>
        </dgm:presLayoutVars>
      </dgm:prSet>
      <dgm:spPr/>
      <dgm:t>
        <a:bodyPr/>
        <a:lstStyle/>
        <a:p>
          <a:endParaRPr lang="en-US"/>
        </a:p>
      </dgm:t>
    </dgm:pt>
    <dgm:pt modelId="{F43F115B-01B1-4F1F-9709-7A85BE51F80F}" type="pres">
      <dgm:prSet presAssocID="{3EB15BF3-E140-4536-BAEB-7A11E2DE4B9D}" presName="accent_2" presStyleCnt="0"/>
      <dgm:spPr/>
    </dgm:pt>
    <dgm:pt modelId="{05CB533A-7503-4304-AE54-2AA3CB26A434}" type="pres">
      <dgm:prSet presAssocID="{3EB15BF3-E140-4536-BAEB-7A11E2DE4B9D}" presName="accentRepeatNode" presStyleLbl="solidFgAcc1" presStyleIdx="1" presStyleCnt="5"/>
      <dgm:spPr>
        <a:solidFill>
          <a:srgbClr val="73C7B8"/>
        </a:solidFill>
      </dgm:spPr>
    </dgm:pt>
    <dgm:pt modelId="{4F85E90F-571E-4228-A5A5-A0A8E9428C74}" type="pres">
      <dgm:prSet presAssocID="{B68BCD71-56B3-449D-BF6B-E92BF2719D4C}" presName="text_3" presStyleLbl="node1" presStyleIdx="2" presStyleCnt="5">
        <dgm:presLayoutVars>
          <dgm:bulletEnabled val="1"/>
        </dgm:presLayoutVars>
      </dgm:prSet>
      <dgm:spPr/>
      <dgm:t>
        <a:bodyPr/>
        <a:lstStyle/>
        <a:p>
          <a:endParaRPr lang="en-US"/>
        </a:p>
      </dgm:t>
    </dgm:pt>
    <dgm:pt modelId="{E655E7CB-1600-445B-8CF1-075DD851DD82}" type="pres">
      <dgm:prSet presAssocID="{B68BCD71-56B3-449D-BF6B-E92BF2719D4C}" presName="accent_3" presStyleCnt="0"/>
      <dgm:spPr/>
    </dgm:pt>
    <dgm:pt modelId="{8E74CE38-A9E1-4D8A-95BE-692109101D80}" type="pres">
      <dgm:prSet presAssocID="{B68BCD71-56B3-449D-BF6B-E92BF2719D4C}" presName="accentRepeatNode" presStyleLbl="solidFgAcc1" presStyleIdx="2" presStyleCnt="5"/>
      <dgm:spPr>
        <a:solidFill>
          <a:srgbClr val="1E2257"/>
        </a:solidFill>
      </dgm:spPr>
    </dgm:pt>
    <dgm:pt modelId="{38167E03-D932-4793-B3B6-3B7AC9414D18}" type="pres">
      <dgm:prSet presAssocID="{6A75804C-3B4D-4E11-ABCC-A72FA6AECC95}" presName="text_4" presStyleLbl="node1" presStyleIdx="3" presStyleCnt="5">
        <dgm:presLayoutVars>
          <dgm:bulletEnabled val="1"/>
        </dgm:presLayoutVars>
      </dgm:prSet>
      <dgm:spPr/>
      <dgm:t>
        <a:bodyPr/>
        <a:lstStyle/>
        <a:p>
          <a:endParaRPr lang="en-US"/>
        </a:p>
      </dgm:t>
    </dgm:pt>
    <dgm:pt modelId="{D4977185-CABC-4691-984A-ED3C68121478}" type="pres">
      <dgm:prSet presAssocID="{6A75804C-3B4D-4E11-ABCC-A72FA6AECC95}" presName="accent_4" presStyleCnt="0"/>
      <dgm:spPr/>
    </dgm:pt>
    <dgm:pt modelId="{9A59DFC5-4202-4641-B99F-60153C56F048}" type="pres">
      <dgm:prSet presAssocID="{6A75804C-3B4D-4E11-ABCC-A72FA6AECC95}" presName="accentRepeatNode" presStyleLbl="solidFgAcc1" presStyleIdx="3" presStyleCnt="5"/>
      <dgm:spPr>
        <a:solidFill>
          <a:srgbClr val="71C9B7"/>
        </a:solidFill>
      </dgm:spPr>
    </dgm:pt>
    <dgm:pt modelId="{F7D9DAF9-A7EC-404D-9128-2771DFC9FC12}" type="pres">
      <dgm:prSet presAssocID="{7B890416-C643-4C57-A289-752A68863D79}" presName="text_5" presStyleLbl="node1" presStyleIdx="4" presStyleCnt="5">
        <dgm:presLayoutVars>
          <dgm:bulletEnabled val="1"/>
        </dgm:presLayoutVars>
      </dgm:prSet>
      <dgm:spPr/>
      <dgm:t>
        <a:bodyPr/>
        <a:lstStyle/>
        <a:p>
          <a:endParaRPr lang="en-US"/>
        </a:p>
      </dgm:t>
    </dgm:pt>
    <dgm:pt modelId="{7F01E8BF-7AC2-4412-9113-E27F764B621C}" type="pres">
      <dgm:prSet presAssocID="{7B890416-C643-4C57-A289-752A68863D79}" presName="accent_5" presStyleCnt="0"/>
      <dgm:spPr/>
    </dgm:pt>
    <dgm:pt modelId="{FF652108-9FDF-4F74-BD0D-73942D91865F}" type="pres">
      <dgm:prSet presAssocID="{7B890416-C643-4C57-A289-752A68863D79}" presName="accentRepeatNode" presStyleLbl="solidFgAcc1" presStyleIdx="4" presStyleCnt="5"/>
      <dgm:spPr>
        <a:solidFill>
          <a:srgbClr val="1E2257"/>
        </a:solidFill>
      </dgm:spPr>
    </dgm:pt>
  </dgm:ptLst>
  <dgm:cxnLst>
    <dgm:cxn modelId="{DADBB1BF-60EE-4430-9C0C-AF78C78D8A2D}" srcId="{95E46930-C19A-4F24-8ABB-D061C1EF53AD}" destId="{B68BCD71-56B3-449D-BF6B-E92BF2719D4C}" srcOrd="2" destOrd="0" parTransId="{B97B0104-81B8-419B-89B3-B54CEB9B1413}" sibTransId="{539E3942-9A0E-4447-B700-B1018F4B340A}"/>
    <dgm:cxn modelId="{FBA06B7B-D16D-4825-9496-B0987A0DE810}" type="presOf" srcId="{D02A440D-AA31-4E37-8F3B-DD00AB07EA79}" destId="{82C9F9ED-B3A0-484D-9BB8-D9ADC3346954}" srcOrd="0" destOrd="0" presId="urn:microsoft.com/office/officeart/2008/layout/VerticalCurvedList"/>
    <dgm:cxn modelId="{1592940F-0B2E-414B-957E-787598BB1679}" srcId="{95E46930-C19A-4F24-8ABB-D061C1EF53AD}" destId="{7B890416-C643-4C57-A289-752A68863D79}" srcOrd="4" destOrd="0" parTransId="{6097C757-2FCF-4B11-A1D5-3C96E840324F}" sibTransId="{EDA243AB-9942-4CF5-9CAA-B8CAA7E272FE}"/>
    <dgm:cxn modelId="{9B0402F5-01A7-463C-B967-009639D7EA19}" srcId="{95E46930-C19A-4F24-8ABB-D061C1EF53AD}" destId="{6A75804C-3B4D-4E11-ABCC-A72FA6AECC95}" srcOrd="3" destOrd="0" parTransId="{36099F2E-2106-43CD-A763-BDF8F49CE377}" sibTransId="{A25A2394-5C23-4BC6-BCA5-DC8FC35E34C4}"/>
    <dgm:cxn modelId="{2623F9A2-724D-4998-978E-0B5A9ECB1C11}" type="presOf" srcId="{95E46930-C19A-4F24-8ABB-D061C1EF53AD}" destId="{64D68A1E-4C67-4026-85E0-771D06959A54}" srcOrd="0" destOrd="0" presId="urn:microsoft.com/office/officeart/2008/layout/VerticalCurvedList"/>
    <dgm:cxn modelId="{9101B270-B40C-4206-9005-13898AEBF7BE}" type="presOf" srcId="{6A75804C-3B4D-4E11-ABCC-A72FA6AECC95}" destId="{38167E03-D932-4793-B3B6-3B7AC9414D18}" srcOrd="0" destOrd="0" presId="urn:microsoft.com/office/officeart/2008/layout/VerticalCurvedList"/>
    <dgm:cxn modelId="{2191E21F-E1E3-4B96-9857-EAE7499C6E4D}" type="presOf" srcId="{3EB15BF3-E140-4536-BAEB-7A11E2DE4B9D}" destId="{A66CFEC9-8BA4-4F1F-9123-F2739559224F}" srcOrd="0" destOrd="0" presId="urn:microsoft.com/office/officeart/2008/layout/VerticalCurvedList"/>
    <dgm:cxn modelId="{F7ED26E2-1AA7-4BC0-B90F-FFE8D375BC35}" srcId="{95E46930-C19A-4F24-8ABB-D061C1EF53AD}" destId="{3EB15BF3-E140-4536-BAEB-7A11E2DE4B9D}" srcOrd="1" destOrd="0" parTransId="{65117BFB-FA3C-4F8D-A682-604F26817F0B}" sibTransId="{57F966C3-649B-401F-961C-48A650B54557}"/>
    <dgm:cxn modelId="{7FF4A1AE-FD6B-4D89-B7C9-0551E8706776}" type="presOf" srcId="{7B890416-C643-4C57-A289-752A68863D79}" destId="{F7D9DAF9-A7EC-404D-9128-2771DFC9FC12}" srcOrd="0" destOrd="0" presId="urn:microsoft.com/office/officeart/2008/layout/VerticalCurvedList"/>
    <dgm:cxn modelId="{462DAE1F-4EE9-4FED-BBA0-9AE5CE30D3EB}" srcId="{95E46930-C19A-4F24-8ABB-D061C1EF53AD}" destId="{03BA897A-9529-4F04-8CA0-865073D243F4}" srcOrd="0" destOrd="0" parTransId="{96C1B5EB-200D-41F1-B4E3-EFDC90EC9086}" sibTransId="{D02A440D-AA31-4E37-8F3B-DD00AB07EA79}"/>
    <dgm:cxn modelId="{E04C9F24-027A-42FF-A134-ECF9BACDF10C}" type="presOf" srcId="{B68BCD71-56B3-449D-BF6B-E92BF2719D4C}" destId="{4F85E90F-571E-4228-A5A5-A0A8E9428C74}" srcOrd="0" destOrd="0" presId="urn:microsoft.com/office/officeart/2008/layout/VerticalCurvedList"/>
    <dgm:cxn modelId="{4724895F-3937-4DCD-91E4-BFC617335959}" type="presOf" srcId="{03BA897A-9529-4F04-8CA0-865073D243F4}" destId="{A2A7B2F5-0471-4E13-92C8-700607812F0C}" srcOrd="0" destOrd="0" presId="urn:microsoft.com/office/officeart/2008/layout/VerticalCurvedList"/>
    <dgm:cxn modelId="{7E17726D-127F-49F4-AC5F-B57A59E177DB}" type="presParOf" srcId="{64D68A1E-4C67-4026-85E0-771D06959A54}" destId="{35A180BB-6297-43AF-AD16-B7EF2C258AF0}" srcOrd="0" destOrd="0" presId="urn:microsoft.com/office/officeart/2008/layout/VerticalCurvedList"/>
    <dgm:cxn modelId="{20068CCA-0AE2-4A48-97F0-36396AF64768}" type="presParOf" srcId="{35A180BB-6297-43AF-AD16-B7EF2C258AF0}" destId="{94D254B8-D6D5-4090-B745-A2703FEACECF}" srcOrd="0" destOrd="0" presId="urn:microsoft.com/office/officeart/2008/layout/VerticalCurvedList"/>
    <dgm:cxn modelId="{ADC381F9-8D36-4654-A42B-035B3E2B0DEE}" type="presParOf" srcId="{94D254B8-D6D5-4090-B745-A2703FEACECF}" destId="{FF8C427E-3DA5-4FDB-9DA1-B447CEE7B98B}" srcOrd="0" destOrd="0" presId="urn:microsoft.com/office/officeart/2008/layout/VerticalCurvedList"/>
    <dgm:cxn modelId="{442368FF-135D-48E3-85C6-48D197A423B6}" type="presParOf" srcId="{94D254B8-D6D5-4090-B745-A2703FEACECF}" destId="{82C9F9ED-B3A0-484D-9BB8-D9ADC3346954}" srcOrd="1" destOrd="0" presId="urn:microsoft.com/office/officeart/2008/layout/VerticalCurvedList"/>
    <dgm:cxn modelId="{AFA0CFBC-42EC-44F6-9035-55E5A4BED4EB}" type="presParOf" srcId="{94D254B8-D6D5-4090-B745-A2703FEACECF}" destId="{FDC3C9B7-DC86-49FC-9735-155C1CF34C21}" srcOrd="2" destOrd="0" presId="urn:microsoft.com/office/officeart/2008/layout/VerticalCurvedList"/>
    <dgm:cxn modelId="{44B4FDD6-1630-4C9A-B67B-E4EDD885C1A8}" type="presParOf" srcId="{94D254B8-D6D5-4090-B745-A2703FEACECF}" destId="{B49725B1-D7AC-40C4-B1AD-6CCE7BD1A4CC}" srcOrd="3" destOrd="0" presId="urn:microsoft.com/office/officeart/2008/layout/VerticalCurvedList"/>
    <dgm:cxn modelId="{2E194A88-1DB6-4564-828C-DD33FAAC0593}" type="presParOf" srcId="{35A180BB-6297-43AF-AD16-B7EF2C258AF0}" destId="{A2A7B2F5-0471-4E13-92C8-700607812F0C}" srcOrd="1" destOrd="0" presId="urn:microsoft.com/office/officeart/2008/layout/VerticalCurvedList"/>
    <dgm:cxn modelId="{B5C00F7F-D9DA-4261-94BD-68BD7FE31582}" type="presParOf" srcId="{35A180BB-6297-43AF-AD16-B7EF2C258AF0}" destId="{CC069981-759E-454C-9096-66EC31A45D20}" srcOrd="2" destOrd="0" presId="urn:microsoft.com/office/officeart/2008/layout/VerticalCurvedList"/>
    <dgm:cxn modelId="{98DEA0BD-3DB8-42E2-B322-E9186F184670}" type="presParOf" srcId="{CC069981-759E-454C-9096-66EC31A45D20}" destId="{A179CD67-81D2-4B7D-9ABC-024BE00CB999}" srcOrd="0" destOrd="0" presId="urn:microsoft.com/office/officeart/2008/layout/VerticalCurvedList"/>
    <dgm:cxn modelId="{57CFD910-450D-4B92-852C-E6F617DAD8D8}" type="presParOf" srcId="{35A180BB-6297-43AF-AD16-B7EF2C258AF0}" destId="{A66CFEC9-8BA4-4F1F-9123-F2739559224F}" srcOrd="3" destOrd="0" presId="urn:microsoft.com/office/officeart/2008/layout/VerticalCurvedList"/>
    <dgm:cxn modelId="{B2DCD5E0-0683-4065-B912-71485F839FA2}" type="presParOf" srcId="{35A180BB-6297-43AF-AD16-B7EF2C258AF0}" destId="{F43F115B-01B1-4F1F-9709-7A85BE51F80F}" srcOrd="4" destOrd="0" presId="urn:microsoft.com/office/officeart/2008/layout/VerticalCurvedList"/>
    <dgm:cxn modelId="{331802A3-3937-429E-8C50-914146991C98}" type="presParOf" srcId="{F43F115B-01B1-4F1F-9709-7A85BE51F80F}" destId="{05CB533A-7503-4304-AE54-2AA3CB26A434}" srcOrd="0" destOrd="0" presId="urn:microsoft.com/office/officeart/2008/layout/VerticalCurvedList"/>
    <dgm:cxn modelId="{B2C2427B-3A68-4F7C-8A1D-F5A24FAA4FF6}" type="presParOf" srcId="{35A180BB-6297-43AF-AD16-B7EF2C258AF0}" destId="{4F85E90F-571E-4228-A5A5-A0A8E9428C74}" srcOrd="5" destOrd="0" presId="urn:microsoft.com/office/officeart/2008/layout/VerticalCurvedList"/>
    <dgm:cxn modelId="{7792F3A7-2C98-4AC5-8B61-F15C5AF485CC}" type="presParOf" srcId="{35A180BB-6297-43AF-AD16-B7EF2C258AF0}" destId="{E655E7CB-1600-445B-8CF1-075DD851DD82}" srcOrd="6" destOrd="0" presId="urn:microsoft.com/office/officeart/2008/layout/VerticalCurvedList"/>
    <dgm:cxn modelId="{92D3D160-2DE9-46CA-B91A-021574D1624E}" type="presParOf" srcId="{E655E7CB-1600-445B-8CF1-075DD851DD82}" destId="{8E74CE38-A9E1-4D8A-95BE-692109101D80}" srcOrd="0" destOrd="0" presId="urn:microsoft.com/office/officeart/2008/layout/VerticalCurvedList"/>
    <dgm:cxn modelId="{A06250F6-6257-4BED-8E66-AA99EA472523}" type="presParOf" srcId="{35A180BB-6297-43AF-AD16-B7EF2C258AF0}" destId="{38167E03-D932-4793-B3B6-3B7AC9414D18}" srcOrd="7" destOrd="0" presId="urn:microsoft.com/office/officeart/2008/layout/VerticalCurvedList"/>
    <dgm:cxn modelId="{C5338E21-62B9-4775-B89D-AC112182E1C8}" type="presParOf" srcId="{35A180BB-6297-43AF-AD16-B7EF2C258AF0}" destId="{D4977185-CABC-4691-984A-ED3C68121478}" srcOrd="8" destOrd="0" presId="urn:microsoft.com/office/officeart/2008/layout/VerticalCurvedList"/>
    <dgm:cxn modelId="{9A57156E-3C88-4012-A096-00FF413A1327}" type="presParOf" srcId="{D4977185-CABC-4691-984A-ED3C68121478}" destId="{9A59DFC5-4202-4641-B99F-60153C56F048}" srcOrd="0" destOrd="0" presId="urn:microsoft.com/office/officeart/2008/layout/VerticalCurvedList"/>
    <dgm:cxn modelId="{364E04F8-7127-43EA-B88B-579ADB9372D1}" type="presParOf" srcId="{35A180BB-6297-43AF-AD16-B7EF2C258AF0}" destId="{F7D9DAF9-A7EC-404D-9128-2771DFC9FC12}" srcOrd="9" destOrd="0" presId="urn:microsoft.com/office/officeart/2008/layout/VerticalCurvedList"/>
    <dgm:cxn modelId="{EA515ED4-FCF6-45D3-90C9-A75B794962D9}" type="presParOf" srcId="{35A180BB-6297-43AF-AD16-B7EF2C258AF0}" destId="{7F01E8BF-7AC2-4412-9113-E27F764B621C}" srcOrd="10" destOrd="0" presId="urn:microsoft.com/office/officeart/2008/layout/VerticalCurvedList"/>
    <dgm:cxn modelId="{27169B40-FCAF-4463-9BA6-AAB7A96B1B3B}" type="presParOf" srcId="{7F01E8BF-7AC2-4412-9113-E27F764B621C}" destId="{FF652108-9FDF-4F74-BD0D-73942D9186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E46930-C19A-4F24-8ABB-D061C1EF5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3BA897A-9529-4F04-8CA0-865073D243F4}">
      <dgm:prSet phldrT="[Text]" custT="1"/>
      <dgm:spPr>
        <a:solidFill>
          <a:srgbClr val="1E2257"/>
        </a:solidFill>
      </dgm:spPr>
      <dgm:t>
        <a:bodyPr/>
        <a:lstStyle/>
        <a:p>
          <a:r>
            <a:rPr lang="ka-GE" sz="1700" b="0" i="0" u="none" dirty="0" smtClean="0">
              <a:latin typeface="BPG Arial" panose="020B0604020202020204" pitchFamily="34" charset="0"/>
              <a:cs typeface="BPG Arial" panose="020B0604020202020204" pitchFamily="34" charset="0"/>
            </a:rPr>
            <a:t>სტაციონარული მომსახურება</a:t>
          </a:r>
          <a:endParaRPr lang="en-US" sz="1700" dirty="0">
            <a:latin typeface="BPG Arial" panose="020B0604020202020204" pitchFamily="34" charset="0"/>
            <a:cs typeface="BPG Arial" panose="020B0604020202020204" pitchFamily="34" charset="0"/>
          </a:endParaRPr>
        </a:p>
      </dgm:t>
    </dgm:pt>
    <dgm:pt modelId="{96C1B5EB-200D-41F1-B4E3-EFDC90EC9086}" type="parTrans" cxnId="{462DAE1F-4EE9-4FED-BBA0-9AE5CE30D3EB}">
      <dgm:prSet/>
      <dgm:spPr/>
      <dgm:t>
        <a:bodyPr/>
        <a:lstStyle/>
        <a:p>
          <a:endParaRPr lang="en-US"/>
        </a:p>
      </dgm:t>
    </dgm:pt>
    <dgm:pt modelId="{D02A440D-AA31-4E37-8F3B-DD00AB07EA79}" type="sibTrans" cxnId="{462DAE1F-4EE9-4FED-BBA0-9AE5CE30D3EB}">
      <dgm:prSet/>
      <dgm:spPr/>
      <dgm:t>
        <a:bodyPr/>
        <a:lstStyle/>
        <a:p>
          <a:endParaRPr lang="en-US"/>
        </a:p>
      </dgm:t>
    </dgm:pt>
    <dgm:pt modelId="{3EB15BF3-E140-4536-BAEB-7A11E2DE4B9D}">
      <dgm:prSet phldrT="[Text]" custT="1"/>
      <dgm:spPr>
        <a:solidFill>
          <a:srgbClr val="73C7B8"/>
        </a:solidFill>
      </dgm:spPr>
      <dgm:t>
        <a:bodyPr/>
        <a:lstStyle/>
        <a:p>
          <a:r>
            <a:rPr lang="ka-GE" sz="1700" b="0" i="0" u="none" dirty="0" smtClean="0">
              <a:latin typeface="BPG Arial" panose="020B0604020202020204" pitchFamily="34" charset="0"/>
              <a:cs typeface="BPG Arial" panose="020B0604020202020204" pitchFamily="34" charset="0"/>
            </a:rPr>
            <a:t>ორსულობა/მშობიარობა</a:t>
          </a:r>
          <a:endParaRPr lang="en-US" sz="1700" dirty="0">
            <a:latin typeface="BPG Arial" panose="020B0604020202020204" pitchFamily="34" charset="0"/>
            <a:cs typeface="BPG Arial" panose="020B0604020202020204" pitchFamily="34" charset="0"/>
          </a:endParaRPr>
        </a:p>
      </dgm:t>
    </dgm:pt>
    <dgm:pt modelId="{65117BFB-FA3C-4F8D-A682-604F26817F0B}" type="parTrans" cxnId="{F7ED26E2-1AA7-4BC0-B90F-FFE8D375BC35}">
      <dgm:prSet/>
      <dgm:spPr/>
      <dgm:t>
        <a:bodyPr/>
        <a:lstStyle/>
        <a:p>
          <a:endParaRPr lang="en-US"/>
        </a:p>
      </dgm:t>
    </dgm:pt>
    <dgm:pt modelId="{57F966C3-649B-401F-961C-48A650B54557}" type="sibTrans" cxnId="{F7ED26E2-1AA7-4BC0-B90F-FFE8D375BC35}">
      <dgm:prSet/>
      <dgm:spPr/>
      <dgm:t>
        <a:bodyPr/>
        <a:lstStyle/>
        <a:p>
          <a:endParaRPr lang="en-US"/>
        </a:p>
      </dgm:t>
    </dgm:pt>
    <dgm:pt modelId="{B68BCD71-56B3-449D-BF6B-E92BF2719D4C}">
      <dgm:prSet phldrT="[Text]" custT="1"/>
      <dgm:spPr>
        <a:solidFill>
          <a:srgbClr val="1F2457"/>
        </a:solidFill>
      </dgm:spPr>
      <dgm:t>
        <a:bodyPr/>
        <a:lstStyle/>
        <a:p>
          <a:r>
            <a:rPr lang="ka-GE" sz="1700" b="0" i="0" u="none" dirty="0" smtClean="0">
              <a:latin typeface="BPG Arial" panose="020B0604020202020204" pitchFamily="34" charset="0"/>
              <a:cs typeface="BPG Arial" panose="020B0604020202020204" pitchFamily="34" charset="0"/>
            </a:rPr>
            <a:t>სტომატოლოგირული მომსახურება</a:t>
          </a:r>
          <a:endParaRPr lang="en-US" sz="1700" dirty="0">
            <a:latin typeface="BPG Arial" panose="020B0604020202020204" pitchFamily="34" charset="0"/>
            <a:cs typeface="BPG Arial" panose="020B0604020202020204" pitchFamily="34" charset="0"/>
          </a:endParaRPr>
        </a:p>
      </dgm:t>
    </dgm:pt>
    <dgm:pt modelId="{B97B0104-81B8-419B-89B3-B54CEB9B1413}" type="parTrans" cxnId="{DADBB1BF-60EE-4430-9C0C-AF78C78D8A2D}">
      <dgm:prSet/>
      <dgm:spPr/>
      <dgm:t>
        <a:bodyPr/>
        <a:lstStyle/>
        <a:p>
          <a:endParaRPr lang="en-US"/>
        </a:p>
      </dgm:t>
    </dgm:pt>
    <dgm:pt modelId="{539E3942-9A0E-4447-B700-B1018F4B340A}" type="sibTrans" cxnId="{DADBB1BF-60EE-4430-9C0C-AF78C78D8A2D}">
      <dgm:prSet/>
      <dgm:spPr/>
      <dgm:t>
        <a:bodyPr/>
        <a:lstStyle/>
        <a:p>
          <a:endParaRPr lang="en-US"/>
        </a:p>
      </dgm:t>
    </dgm:pt>
    <dgm:pt modelId="{6A75804C-3B4D-4E11-ABCC-A72FA6AECC95}">
      <dgm:prSet phldrT="[Text]" custT="1"/>
      <dgm:spPr>
        <a:solidFill>
          <a:srgbClr val="71C9B7"/>
        </a:solidFill>
      </dgm:spPr>
      <dgm:t>
        <a:bodyPr/>
        <a:lstStyle/>
        <a:p>
          <a:r>
            <a:rPr lang="ka-GE" sz="1700" b="0" i="0" u="none" dirty="0" smtClean="0">
              <a:latin typeface="BPG Arial" panose="020B0604020202020204" pitchFamily="34" charset="0"/>
              <a:cs typeface="BPG Arial" panose="020B0604020202020204" pitchFamily="34" charset="0"/>
            </a:rPr>
            <a:t>ორთოდონტია და ორთოპედია</a:t>
          </a:r>
          <a:endParaRPr lang="en-US" sz="1700" dirty="0">
            <a:latin typeface="BPG Arial" panose="020B0604020202020204" pitchFamily="34" charset="0"/>
            <a:cs typeface="BPG Arial" panose="020B0604020202020204" pitchFamily="34" charset="0"/>
          </a:endParaRPr>
        </a:p>
      </dgm:t>
    </dgm:pt>
    <dgm:pt modelId="{36099F2E-2106-43CD-A763-BDF8F49CE377}" type="parTrans" cxnId="{9B0402F5-01A7-463C-B967-009639D7EA19}">
      <dgm:prSet/>
      <dgm:spPr/>
      <dgm:t>
        <a:bodyPr/>
        <a:lstStyle/>
        <a:p>
          <a:endParaRPr lang="en-US"/>
        </a:p>
      </dgm:t>
    </dgm:pt>
    <dgm:pt modelId="{A25A2394-5C23-4BC6-BCA5-DC8FC35E34C4}" type="sibTrans" cxnId="{9B0402F5-01A7-463C-B967-009639D7EA19}">
      <dgm:prSet/>
      <dgm:spPr/>
      <dgm:t>
        <a:bodyPr/>
        <a:lstStyle/>
        <a:p>
          <a:endParaRPr lang="en-US"/>
        </a:p>
      </dgm:t>
    </dgm:pt>
    <dgm:pt modelId="{52F1BAA8-9D84-4008-BCB7-8C6B3B07D132}">
      <dgm:prSet phldrT="[Text]" custT="1"/>
      <dgm:spPr>
        <a:solidFill>
          <a:srgbClr val="1E2257"/>
        </a:solidFill>
      </dgm:spPr>
      <dgm:t>
        <a:bodyPr/>
        <a:lstStyle/>
        <a:p>
          <a:r>
            <a:rPr lang="ka-GE" sz="1700" b="0" i="0" u="none" dirty="0" smtClean="0">
              <a:latin typeface="BPG Arial" panose="020B0604020202020204" pitchFamily="34" charset="0"/>
              <a:cs typeface="BPG Arial" panose="020B0604020202020204" pitchFamily="34" charset="0"/>
            </a:rPr>
            <a:t>დენტალური იმპლანტაცია</a:t>
          </a:r>
          <a:endParaRPr lang="en-US" sz="1700" dirty="0">
            <a:latin typeface="BPG Arial" panose="020B0604020202020204" pitchFamily="34" charset="0"/>
            <a:cs typeface="BPG Arial" panose="020B0604020202020204" pitchFamily="34" charset="0"/>
          </a:endParaRPr>
        </a:p>
      </dgm:t>
    </dgm:pt>
    <dgm:pt modelId="{2C3CA7E1-2777-4749-888A-5DCBB48E9790}" type="parTrans" cxnId="{47BD5A4B-9177-4FE2-BC22-E4F8EB735B73}">
      <dgm:prSet/>
      <dgm:spPr/>
      <dgm:t>
        <a:bodyPr/>
        <a:lstStyle/>
        <a:p>
          <a:endParaRPr lang="en-US"/>
        </a:p>
      </dgm:t>
    </dgm:pt>
    <dgm:pt modelId="{0862C56A-05D7-4858-B572-71A89D0EA7AE}" type="sibTrans" cxnId="{47BD5A4B-9177-4FE2-BC22-E4F8EB735B73}">
      <dgm:prSet/>
      <dgm:spPr/>
      <dgm:t>
        <a:bodyPr/>
        <a:lstStyle/>
        <a:p>
          <a:endParaRPr lang="en-US"/>
        </a:p>
      </dgm:t>
    </dgm:pt>
    <dgm:pt modelId="{64D68A1E-4C67-4026-85E0-771D06959A54}" type="pres">
      <dgm:prSet presAssocID="{95E46930-C19A-4F24-8ABB-D061C1EF53AD}" presName="Name0" presStyleCnt="0">
        <dgm:presLayoutVars>
          <dgm:chMax val="7"/>
          <dgm:chPref val="7"/>
          <dgm:dir/>
        </dgm:presLayoutVars>
      </dgm:prSet>
      <dgm:spPr/>
      <dgm:t>
        <a:bodyPr/>
        <a:lstStyle/>
        <a:p>
          <a:endParaRPr lang="en-US"/>
        </a:p>
      </dgm:t>
    </dgm:pt>
    <dgm:pt modelId="{35A180BB-6297-43AF-AD16-B7EF2C258AF0}" type="pres">
      <dgm:prSet presAssocID="{95E46930-C19A-4F24-8ABB-D061C1EF53AD}" presName="Name1" presStyleCnt="0"/>
      <dgm:spPr/>
    </dgm:pt>
    <dgm:pt modelId="{94D254B8-D6D5-4090-B745-A2703FEACECF}" type="pres">
      <dgm:prSet presAssocID="{95E46930-C19A-4F24-8ABB-D061C1EF53AD}" presName="cycle" presStyleCnt="0"/>
      <dgm:spPr/>
    </dgm:pt>
    <dgm:pt modelId="{FF8C427E-3DA5-4FDB-9DA1-B447CEE7B98B}" type="pres">
      <dgm:prSet presAssocID="{95E46930-C19A-4F24-8ABB-D061C1EF53AD}" presName="srcNode" presStyleLbl="node1" presStyleIdx="0" presStyleCnt="5"/>
      <dgm:spPr/>
    </dgm:pt>
    <dgm:pt modelId="{82C9F9ED-B3A0-484D-9BB8-D9ADC3346954}" type="pres">
      <dgm:prSet presAssocID="{95E46930-C19A-4F24-8ABB-D061C1EF53AD}" presName="conn" presStyleLbl="parChTrans1D2" presStyleIdx="0" presStyleCnt="1"/>
      <dgm:spPr/>
      <dgm:t>
        <a:bodyPr/>
        <a:lstStyle/>
        <a:p>
          <a:endParaRPr lang="en-US"/>
        </a:p>
      </dgm:t>
    </dgm:pt>
    <dgm:pt modelId="{FDC3C9B7-DC86-49FC-9735-155C1CF34C21}" type="pres">
      <dgm:prSet presAssocID="{95E46930-C19A-4F24-8ABB-D061C1EF53AD}" presName="extraNode" presStyleLbl="node1" presStyleIdx="0" presStyleCnt="5"/>
      <dgm:spPr/>
    </dgm:pt>
    <dgm:pt modelId="{B49725B1-D7AC-40C4-B1AD-6CCE7BD1A4CC}" type="pres">
      <dgm:prSet presAssocID="{95E46930-C19A-4F24-8ABB-D061C1EF53AD}" presName="dstNode" presStyleLbl="node1" presStyleIdx="0" presStyleCnt="5"/>
      <dgm:spPr/>
    </dgm:pt>
    <dgm:pt modelId="{A2A7B2F5-0471-4E13-92C8-700607812F0C}" type="pres">
      <dgm:prSet presAssocID="{03BA897A-9529-4F04-8CA0-865073D243F4}" presName="text_1" presStyleLbl="node1" presStyleIdx="0" presStyleCnt="5">
        <dgm:presLayoutVars>
          <dgm:bulletEnabled val="1"/>
        </dgm:presLayoutVars>
      </dgm:prSet>
      <dgm:spPr/>
      <dgm:t>
        <a:bodyPr/>
        <a:lstStyle/>
        <a:p>
          <a:endParaRPr lang="en-US"/>
        </a:p>
      </dgm:t>
    </dgm:pt>
    <dgm:pt modelId="{CC069981-759E-454C-9096-66EC31A45D20}" type="pres">
      <dgm:prSet presAssocID="{03BA897A-9529-4F04-8CA0-865073D243F4}" presName="accent_1" presStyleCnt="0"/>
      <dgm:spPr/>
    </dgm:pt>
    <dgm:pt modelId="{A179CD67-81D2-4B7D-9ABC-024BE00CB999}" type="pres">
      <dgm:prSet presAssocID="{03BA897A-9529-4F04-8CA0-865073D243F4}" presName="accentRepeatNode" presStyleLbl="solidFgAcc1" presStyleIdx="0" presStyleCnt="5"/>
      <dgm:spPr>
        <a:solidFill>
          <a:srgbClr val="71C9B7"/>
        </a:solidFill>
      </dgm:spPr>
    </dgm:pt>
    <dgm:pt modelId="{A66CFEC9-8BA4-4F1F-9123-F2739559224F}" type="pres">
      <dgm:prSet presAssocID="{3EB15BF3-E140-4536-BAEB-7A11E2DE4B9D}" presName="text_2" presStyleLbl="node1" presStyleIdx="1" presStyleCnt="5">
        <dgm:presLayoutVars>
          <dgm:bulletEnabled val="1"/>
        </dgm:presLayoutVars>
      </dgm:prSet>
      <dgm:spPr/>
      <dgm:t>
        <a:bodyPr/>
        <a:lstStyle/>
        <a:p>
          <a:endParaRPr lang="en-US"/>
        </a:p>
      </dgm:t>
    </dgm:pt>
    <dgm:pt modelId="{F43F115B-01B1-4F1F-9709-7A85BE51F80F}" type="pres">
      <dgm:prSet presAssocID="{3EB15BF3-E140-4536-BAEB-7A11E2DE4B9D}" presName="accent_2" presStyleCnt="0"/>
      <dgm:spPr/>
    </dgm:pt>
    <dgm:pt modelId="{05CB533A-7503-4304-AE54-2AA3CB26A434}" type="pres">
      <dgm:prSet presAssocID="{3EB15BF3-E140-4536-BAEB-7A11E2DE4B9D}" presName="accentRepeatNode" presStyleLbl="solidFgAcc1" presStyleIdx="1" presStyleCnt="5"/>
      <dgm:spPr>
        <a:solidFill>
          <a:srgbClr val="1F2457"/>
        </a:solidFill>
      </dgm:spPr>
    </dgm:pt>
    <dgm:pt modelId="{4F85E90F-571E-4228-A5A5-A0A8E9428C74}" type="pres">
      <dgm:prSet presAssocID="{B68BCD71-56B3-449D-BF6B-E92BF2719D4C}" presName="text_3" presStyleLbl="node1" presStyleIdx="2" presStyleCnt="5">
        <dgm:presLayoutVars>
          <dgm:bulletEnabled val="1"/>
        </dgm:presLayoutVars>
      </dgm:prSet>
      <dgm:spPr/>
      <dgm:t>
        <a:bodyPr/>
        <a:lstStyle/>
        <a:p>
          <a:endParaRPr lang="en-US"/>
        </a:p>
      </dgm:t>
    </dgm:pt>
    <dgm:pt modelId="{E655E7CB-1600-445B-8CF1-075DD851DD82}" type="pres">
      <dgm:prSet presAssocID="{B68BCD71-56B3-449D-BF6B-E92BF2719D4C}" presName="accent_3" presStyleCnt="0"/>
      <dgm:spPr/>
    </dgm:pt>
    <dgm:pt modelId="{8E74CE38-A9E1-4D8A-95BE-692109101D80}" type="pres">
      <dgm:prSet presAssocID="{B68BCD71-56B3-449D-BF6B-E92BF2719D4C}" presName="accentRepeatNode" presStyleLbl="solidFgAcc1" presStyleIdx="2" presStyleCnt="5"/>
      <dgm:spPr>
        <a:solidFill>
          <a:srgbClr val="71C9B7"/>
        </a:solidFill>
      </dgm:spPr>
    </dgm:pt>
    <dgm:pt modelId="{38167E03-D932-4793-B3B6-3B7AC9414D18}" type="pres">
      <dgm:prSet presAssocID="{6A75804C-3B4D-4E11-ABCC-A72FA6AECC95}" presName="text_4" presStyleLbl="node1" presStyleIdx="3" presStyleCnt="5">
        <dgm:presLayoutVars>
          <dgm:bulletEnabled val="1"/>
        </dgm:presLayoutVars>
      </dgm:prSet>
      <dgm:spPr/>
      <dgm:t>
        <a:bodyPr/>
        <a:lstStyle/>
        <a:p>
          <a:endParaRPr lang="en-US"/>
        </a:p>
      </dgm:t>
    </dgm:pt>
    <dgm:pt modelId="{D4977185-CABC-4691-984A-ED3C68121478}" type="pres">
      <dgm:prSet presAssocID="{6A75804C-3B4D-4E11-ABCC-A72FA6AECC95}" presName="accent_4" presStyleCnt="0"/>
      <dgm:spPr/>
    </dgm:pt>
    <dgm:pt modelId="{9A59DFC5-4202-4641-B99F-60153C56F048}" type="pres">
      <dgm:prSet presAssocID="{6A75804C-3B4D-4E11-ABCC-A72FA6AECC95}" presName="accentRepeatNode" presStyleLbl="solidFgAcc1" presStyleIdx="3" presStyleCnt="5"/>
      <dgm:spPr>
        <a:solidFill>
          <a:srgbClr val="1F2457"/>
        </a:solidFill>
      </dgm:spPr>
    </dgm:pt>
    <dgm:pt modelId="{B9E73533-184E-4016-AE70-7F6B82307920}" type="pres">
      <dgm:prSet presAssocID="{52F1BAA8-9D84-4008-BCB7-8C6B3B07D132}" presName="text_5" presStyleLbl="node1" presStyleIdx="4" presStyleCnt="5">
        <dgm:presLayoutVars>
          <dgm:bulletEnabled val="1"/>
        </dgm:presLayoutVars>
      </dgm:prSet>
      <dgm:spPr/>
      <dgm:t>
        <a:bodyPr/>
        <a:lstStyle/>
        <a:p>
          <a:endParaRPr lang="en-US"/>
        </a:p>
      </dgm:t>
    </dgm:pt>
    <dgm:pt modelId="{2D2FB31F-1F32-4352-B4B0-7BEB159726E9}" type="pres">
      <dgm:prSet presAssocID="{52F1BAA8-9D84-4008-BCB7-8C6B3B07D132}" presName="accent_5" presStyleCnt="0"/>
      <dgm:spPr/>
    </dgm:pt>
    <dgm:pt modelId="{A152D251-715D-4AC6-A410-4C13E52D88A9}" type="pres">
      <dgm:prSet presAssocID="{52F1BAA8-9D84-4008-BCB7-8C6B3B07D132}" presName="accentRepeatNode" presStyleLbl="solidFgAcc1" presStyleIdx="4" presStyleCnt="5"/>
      <dgm:spPr>
        <a:solidFill>
          <a:srgbClr val="71C9B7"/>
        </a:solidFill>
      </dgm:spPr>
    </dgm:pt>
  </dgm:ptLst>
  <dgm:cxnLst>
    <dgm:cxn modelId="{DADBB1BF-60EE-4430-9C0C-AF78C78D8A2D}" srcId="{95E46930-C19A-4F24-8ABB-D061C1EF53AD}" destId="{B68BCD71-56B3-449D-BF6B-E92BF2719D4C}" srcOrd="2" destOrd="0" parTransId="{B97B0104-81B8-419B-89B3-B54CEB9B1413}" sibTransId="{539E3942-9A0E-4447-B700-B1018F4B340A}"/>
    <dgm:cxn modelId="{FBA06B7B-D16D-4825-9496-B0987A0DE810}" type="presOf" srcId="{D02A440D-AA31-4E37-8F3B-DD00AB07EA79}" destId="{82C9F9ED-B3A0-484D-9BB8-D9ADC3346954}" srcOrd="0" destOrd="0" presId="urn:microsoft.com/office/officeart/2008/layout/VerticalCurvedList"/>
    <dgm:cxn modelId="{9B0402F5-01A7-463C-B967-009639D7EA19}" srcId="{95E46930-C19A-4F24-8ABB-D061C1EF53AD}" destId="{6A75804C-3B4D-4E11-ABCC-A72FA6AECC95}" srcOrd="3" destOrd="0" parTransId="{36099F2E-2106-43CD-A763-BDF8F49CE377}" sibTransId="{A25A2394-5C23-4BC6-BCA5-DC8FC35E34C4}"/>
    <dgm:cxn modelId="{2623F9A2-724D-4998-978E-0B5A9ECB1C11}" type="presOf" srcId="{95E46930-C19A-4F24-8ABB-D061C1EF53AD}" destId="{64D68A1E-4C67-4026-85E0-771D06959A54}" srcOrd="0" destOrd="0" presId="urn:microsoft.com/office/officeart/2008/layout/VerticalCurvedList"/>
    <dgm:cxn modelId="{C0FBD116-5707-48D0-8CE0-1EBFA51BD1FE}" type="presOf" srcId="{52F1BAA8-9D84-4008-BCB7-8C6B3B07D132}" destId="{B9E73533-184E-4016-AE70-7F6B82307920}" srcOrd="0" destOrd="0" presId="urn:microsoft.com/office/officeart/2008/layout/VerticalCurvedList"/>
    <dgm:cxn modelId="{9101B270-B40C-4206-9005-13898AEBF7BE}" type="presOf" srcId="{6A75804C-3B4D-4E11-ABCC-A72FA6AECC95}" destId="{38167E03-D932-4793-B3B6-3B7AC9414D18}" srcOrd="0" destOrd="0" presId="urn:microsoft.com/office/officeart/2008/layout/VerticalCurvedList"/>
    <dgm:cxn modelId="{2191E21F-E1E3-4B96-9857-EAE7499C6E4D}" type="presOf" srcId="{3EB15BF3-E140-4536-BAEB-7A11E2DE4B9D}" destId="{A66CFEC9-8BA4-4F1F-9123-F2739559224F}" srcOrd="0" destOrd="0" presId="urn:microsoft.com/office/officeart/2008/layout/VerticalCurvedList"/>
    <dgm:cxn modelId="{F7ED26E2-1AA7-4BC0-B90F-FFE8D375BC35}" srcId="{95E46930-C19A-4F24-8ABB-D061C1EF53AD}" destId="{3EB15BF3-E140-4536-BAEB-7A11E2DE4B9D}" srcOrd="1" destOrd="0" parTransId="{65117BFB-FA3C-4F8D-A682-604F26817F0B}" sibTransId="{57F966C3-649B-401F-961C-48A650B54557}"/>
    <dgm:cxn modelId="{462DAE1F-4EE9-4FED-BBA0-9AE5CE30D3EB}" srcId="{95E46930-C19A-4F24-8ABB-D061C1EF53AD}" destId="{03BA897A-9529-4F04-8CA0-865073D243F4}" srcOrd="0" destOrd="0" parTransId="{96C1B5EB-200D-41F1-B4E3-EFDC90EC9086}" sibTransId="{D02A440D-AA31-4E37-8F3B-DD00AB07EA79}"/>
    <dgm:cxn modelId="{E04C9F24-027A-42FF-A134-ECF9BACDF10C}" type="presOf" srcId="{B68BCD71-56B3-449D-BF6B-E92BF2719D4C}" destId="{4F85E90F-571E-4228-A5A5-A0A8E9428C74}" srcOrd="0" destOrd="0" presId="urn:microsoft.com/office/officeart/2008/layout/VerticalCurvedList"/>
    <dgm:cxn modelId="{47BD5A4B-9177-4FE2-BC22-E4F8EB735B73}" srcId="{95E46930-C19A-4F24-8ABB-D061C1EF53AD}" destId="{52F1BAA8-9D84-4008-BCB7-8C6B3B07D132}" srcOrd="4" destOrd="0" parTransId="{2C3CA7E1-2777-4749-888A-5DCBB48E9790}" sibTransId="{0862C56A-05D7-4858-B572-71A89D0EA7AE}"/>
    <dgm:cxn modelId="{4724895F-3937-4DCD-91E4-BFC617335959}" type="presOf" srcId="{03BA897A-9529-4F04-8CA0-865073D243F4}" destId="{A2A7B2F5-0471-4E13-92C8-700607812F0C}" srcOrd="0" destOrd="0" presId="urn:microsoft.com/office/officeart/2008/layout/VerticalCurvedList"/>
    <dgm:cxn modelId="{7E17726D-127F-49F4-AC5F-B57A59E177DB}" type="presParOf" srcId="{64D68A1E-4C67-4026-85E0-771D06959A54}" destId="{35A180BB-6297-43AF-AD16-B7EF2C258AF0}" srcOrd="0" destOrd="0" presId="urn:microsoft.com/office/officeart/2008/layout/VerticalCurvedList"/>
    <dgm:cxn modelId="{20068CCA-0AE2-4A48-97F0-36396AF64768}" type="presParOf" srcId="{35A180BB-6297-43AF-AD16-B7EF2C258AF0}" destId="{94D254B8-D6D5-4090-B745-A2703FEACECF}" srcOrd="0" destOrd="0" presId="urn:microsoft.com/office/officeart/2008/layout/VerticalCurvedList"/>
    <dgm:cxn modelId="{ADC381F9-8D36-4654-A42B-035B3E2B0DEE}" type="presParOf" srcId="{94D254B8-D6D5-4090-B745-A2703FEACECF}" destId="{FF8C427E-3DA5-4FDB-9DA1-B447CEE7B98B}" srcOrd="0" destOrd="0" presId="urn:microsoft.com/office/officeart/2008/layout/VerticalCurvedList"/>
    <dgm:cxn modelId="{442368FF-135D-48E3-85C6-48D197A423B6}" type="presParOf" srcId="{94D254B8-D6D5-4090-B745-A2703FEACECF}" destId="{82C9F9ED-B3A0-484D-9BB8-D9ADC3346954}" srcOrd="1" destOrd="0" presId="urn:microsoft.com/office/officeart/2008/layout/VerticalCurvedList"/>
    <dgm:cxn modelId="{AFA0CFBC-42EC-44F6-9035-55E5A4BED4EB}" type="presParOf" srcId="{94D254B8-D6D5-4090-B745-A2703FEACECF}" destId="{FDC3C9B7-DC86-49FC-9735-155C1CF34C21}" srcOrd="2" destOrd="0" presId="urn:microsoft.com/office/officeart/2008/layout/VerticalCurvedList"/>
    <dgm:cxn modelId="{44B4FDD6-1630-4C9A-B67B-E4EDD885C1A8}" type="presParOf" srcId="{94D254B8-D6D5-4090-B745-A2703FEACECF}" destId="{B49725B1-D7AC-40C4-B1AD-6CCE7BD1A4CC}" srcOrd="3" destOrd="0" presId="urn:microsoft.com/office/officeart/2008/layout/VerticalCurvedList"/>
    <dgm:cxn modelId="{2E194A88-1DB6-4564-828C-DD33FAAC0593}" type="presParOf" srcId="{35A180BB-6297-43AF-AD16-B7EF2C258AF0}" destId="{A2A7B2F5-0471-4E13-92C8-700607812F0C}" srcOrd="1" destOrd="0" presId="urn:microsoft.com/office/officeart/2008/layout/VerticalCurvedList"/>
    <dgm:cxn modelId="{B5C00F7F-D9DA-4261-94BD-68BD7FE31582}" type="presParOf" srcId="{35A180BB-6297-43AF-AD16-B7EF2C258AF0}" destId="{CC069981-759E-454C-9096-66EC31A45D20}" srcOrd="2" destOrd="0" presId="urn:microsoft.com/office/officeart/2008/layout/VerticalCurvedList"/>
    <dgm:cxn modelId="{98DEA0BD-3DB8-42E2-B322-E9186F184670}" type="presParOf" srcId="{CC069981-759E-454C-9096-66EC31A45D20}" destId="{A179CD67-81D2-4B7D-9ABC-024BE00CB999}" srcOrd="0" destOrd="0" presId="urn:microsoft.com/office/officeart/2008/layout/VerticalCurvedList"/>
    <dgm:cxn modelId="{57CFD910-450D-4B92-852C-E6F617DAD8D8}" type="presParOf" srcId="{35A180BB-6297-43AF-AD16-B7EF2C258AF0}" destId="{A66CFEC9-8BA4-4F1F-9123-F2739559224F}" srcOrd="3" destOrd="0" presId="urn:microsoft.com/office/officeart/2008/layout/VerticalCurvedList"/>
    <dgm:cxn modelId="{B2DCD5E0-0683-4065-B912-71485F839FA2}" type="presParOf" srcId="{35A180BB-6297-43AF-AD16-B7EF2C258AF0}" destId="{F43F115B-01B1-4F1F-9709-7A85BE51F80F}" srcOrd="4" destOrd="0" presId="urn:microsoft.com/office/officeart/2008/layout/VerticalCurvedList"/>
    <dgm:cxn modelId="{331802A3-3937-429E-8C50-914146991C98}" type="presParOf" srcId="{F43F115B-01B1-4F1F-9709-7A85BE51F80F}" destId="{05CB533A-7503-4304-AE54-2AA3CB26A434}" srcOrd="0" destOrd="0" presId="urn:microsoft.com/office/officeart/2008/layout/VerticalCurvedList"/>
    <dgm:cxn modelId="{B2C2427B-3A68-4F7C-8A1D-F5A24FAA4FF6}" type="presParOf" srcId="{35A180BB-6297-43AF-AD16-B7EF2C258AF0}" destId="{4F85E90F-571E-4228-A5A5-A0A8E9428C74}" srcOrd="5" destOrd="0" presId="urn:microsoft.com/office/officeart/2008/layout/VerticalCurvedList"/>
    <dgm:cxn modelId="{7792F3A7-2C98-4AC5-8B61-F15C5AF485CC}" type="presParOf" srcId="{35A180BB-6297-43AF-AD16-B7EF2C258AF0}" destId="{E655E7CB-1600-445B-8CF1-075DD851DD82}" srcOrd="6" destOrd="0" presId="urn:microsoft.com/office/officeart/2008/layout/VerticalCurvedList"/>
    <dgm:cxn modelId="{92D3D160-2DE9-46CA-B91A-021574D1624E}" type="presParOf" srcId="{E655E7CB-1600-445B-8CF1-075DD851DD82}" destId="{8E74CE38-A9E1-4D8A-95BE-692109101D80}" srcOrd="0" destOrd="0" presId="urn:microsoft.com/office/officeart/2008/layout/VerticalCurvedList"/>
    <dgm:cxn modelId="{A06250F6-6257-4BED-8E66-AA99EA472523}" type="presParOf" srcId="{35A180BB-6297-43AF-AD16-B7EF2C258AF0}" destId="{38167E03-D932-4793-B3B6-3B7AC9414D18}" srcOrd="7" destOrd="0" presId="urn:microsoft.com/office/officeart/2008/layout/VerticalCurvedList"/>
    <dgm:cxn modelId="{C5338E21-62B9-4775-B89D-AC112182E1C8}" type="presParOf" srcId="{35A180BB-6297-43AF-AD16-B7EF2C258AF0}" destId="{D4977185-CABC-4691-984A-ED3C68121478}" srcOrd="8" destOrd="0" presId="urn:microsoft.com/office/officeart/2008/layout/VerticalCurvedList"/>
    <dgm:cxn modelId="{9A57156E-3C88-4012-A096-00FF413A1327}" type="presParOf" srcId="{D4977185-CABC-4691-984A-ED3C68121478}" destId="{9A59DFC5-4202-4641-B99F-60153C56F048}" srcOrd="0" destOrd="0" presId="urn:microsoft.com/office/officeart/2008/layout/VerticalCurvedList"/>
    <dgm:cxn modelId="{3CA9CA1F-91C4-4E72-97A3-1D13DC105E6F}" type="presParOf" srcId="{35A180BB-6297-43AF-AD16-B7EF2C258AF0}" destId="{B9E73533-184E-4016-AE70-7F6B82307920}" srcOrd="9" destOrd="0" presId="urn:microsoft.com/office/officeart/2008/layout/VerticalCurvedList"/>
    <dgm:cxn modelId="{74189DED-BBC9-40C2-9B62-4DA838D0C06C}" type="presParOf" srcId="{35A180BB-6297-43AF-AD16-B7EF2C258AF0}" destId="{2D2FB31F-1F32-4352-B4B0-7BEB159726E9}" srcOrd="10" destOrd="0" presId="urn:microsoft.com/office/officeart/2008/layout/VerticalCurvedList"/>
    <dgm:cxn modelId="{F010C49A-E587-43FB-A55E-DCE40CCA3402}" type="presParOf" srcId="{2D2FB31F-1F32-4352-B4B0-7BEB159726E9}" destId="{A152D251-715D-4AC6-A410-4C13E52D88A9}"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9F9ED-B3A0-484D-9BB8-D9ADC3346954}">
      <dsp:nvSpPr>
        <dsp:cNvPr id="0" name=""/>
        <dsp:cNvSpPr/>
      </dsp:nvSpPr>
      <dsp:spPr>
        <a:xfrm>
          <a:off x="-3419866" y="-525857"/>
          <a:ext cx="4077631" cy="4077631"/>
        </a:xfrm>
        <a:prstGeom prst="blockArc">
          <a:avLst>
            <a:gd name="adj1" fmla="val 18900000"/>
            <a:gd name="adj2" fmla="val 2700000"/>
            <a:gd name="adj3" fmla="val 53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A7B2F5-0471-4E13-92C8-700607812F0C}">
      <dsp:nvSpPr>
        <dsp:cNvPr id="0" name=""/>
        <dsp:cNvSpPr/>
      </dsp:nvSpPr>
      <dsp:spPr>
        <a:xfrm>
          <a:off x="288612" y="189059"/>
          <a:ext cx="5430571" cy="378360"/>
        </a:xfrm>
        <a:prstGeom prst="rect">
          <a:avLst/>
        </a:prstGeom>
        <a:solidFill>
          <a:srgbClr val="71C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4" tIns="43180" rIns="43180" bIns="43180" numCol="1" spcCol="1270" anchor="ctr" anchorCtr="0">
          <a:noAutofit/>
        </a:bodyPr>
        <a:lstStyle/>
        <a:p>
          <a:pPr lvl="0" algn="l" defTabSz="755650">
            <a:lnSpc>
              <a:spcPct val="90000"/>
            </a:lnSpc>
            <a:spcBef>
              <a:spcPct val="0"/>
            </a:spcBef>
            <a:spcAft>
              <a:spcPct val="35000"/>
            </a:spcAft>
          </a:pPr>
          <a:r>
            <a:rPr lang="ka-GE" sz="1700" b="0" i="0" u="none" kern="1200" dirty="0" smtClean="0">
              <a:latin typeface="BPG Arial" panose="020B0604020202020204" pitchFamily="34" charset="0"/>
              <a:cs typeface="BPG Arial" panose="020B0604020202020204" pitchFamily="34" charset="0"/>
            </a:rPr>
            <a:t>24 საათიანი საინფორმაციო სამსახური</a:t>
          </a:r>
          <a:endParaRPr lang="en-US" sz="1700" kern="1200" dirty="0">
            <a:latin typeface="BPG Arial" panose="020B0604020202020204" pitchFamily="34" charset="0"/>
            <a:cs typeface="BPG Arial" panose="020B0604020202020204" pitchFamily="34" charset="0"/>
          </a:endParaRPr>
        </a:p>
      </dsp:txBody>
      <dsp:txXfrm>
        <a:off x="288612" y="189059"/>
        <a:ext cx="5430571" cy="378360"/>
      </dsp:txXfrm>
    </dsp:sp>
    <dsp:sp modelId="{A179CD67-81D2-4B7D-9ABC-024BE00CB999}">
      <dsp:nvSpPr>
        <dsp:cNvPr id="0" name=""/>
        <dsp:cNvSpPr/>
      </dsp:nvSpPr>
      <dsp:spPr>
        <a:xfrm>
          <a:off x="52137" y="141764"/>
          <a:ext cx="472950" cy="472950"/>
        </a:xfrm>
        <a:prstGeom prst="ellipse">
          <a:avLst/>
        </a:prstGeom>
        <a:solidFill>
          <a:srgbClr val="1F2457"/>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6CFEC9-8BA4-4F1F-9123-F2739559224F}">
      <dsp:nvSpPr>
        <dsp:cNvPr id="0" name=""/>
        <dsp:cNvSpPr/>
      </dsp:nvSpPr>
      <dsp:spPr>
        <a:xfrm>
          <a:off x="559735" y="756418"/>
          <a:ext cx="5159449" cy="378360"/>
        </a:xfrm>
        <a:prstGeom prst="rect">
          <a:avLst/>
        </a:prstGeom>
        <a:solidFill>
          <a:srgbClr val="1E22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4" tIns="43180" rIns="43180" bIns="43180" numCol="1" spcCol="1270" anchor="ctr" anchorCtr="0">
          <a:noAutofit/>
        </a:bodyPr>
        <a:lstStyle/>
        <a:p>
          <a:pPr lvl="0" algn="l" defTabSz="755650">
            <a:lnSpc>
              <a:spcPct val="90000"/>
            </a:lnSpc>
            <a:spcBef>
              <a:spcPct val="0"/>
            </a:spcBef>
            <a:spcAft>
              <a:spcPct val="35000"/>
            </a:spcAft>
          </a:pPr>
          <a:r>
            <a:rPr lang="ka-GE" sz="1700" b="0" i="0" u="none" kern="1200" dirty="0" smtClean="0">
              <a:latin typeface="BPG Arial" panose="020B0604020202020204" pitchFamily="34" charset="0"/>
              <a:cs typeface="BPG Arial" panose="020B0604020202020204" pitchFamily="34" charset="0"/>
            </a:rPr>
            <a:t>ოჯახის ექიმის მომსახურება</a:t>
          </a:r>
          <a:endParaRPr lang="en-US" sz="1700" kern="1200" dirty="0">
            <a:latin typeface="BPG Arial" panose="020B0604020202020204" pitchFamily="34" charset="0"/>
            <a:cs typeface="BPG Arial" panose="020B0604020202020204" pitchFamily="34" charset="0"/>
          </a:endParaRPr>
        </a:p>
      </dsp:txBody>
      <dsp:txXfrm>
        <a:off x="559735" y="756418"/>
        <a:ext cx="5159449" cy="378360"/>
      </dsp:txXfrm>
    </dsp:sp>
    <dsp:sp modelId="{05CB533A-7503-4304-AE54-2AA3CB26A434}">
      <dsp:nvSpPr>
        <dsp:cNvPr id="0" name=""/>
        <dsp:cNvSpPr/>
      </dsp:nvSpPr>
      <dsp:spPr>
        <a:xfrm>
          <a:off x="323259" y="709123"/>
          <a:ext cx="472950" cy="472950"/>
        </a:xfrm>
        <a:prstGeom prst="ellipse">
          <a:avLst/>
        </a:prstGeom>
        <a:solidFill>
          <a:srgbClr val="73C7B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85E90F-571E-4228-A5A5-A0A8E9428C74}">
      <dsp:nvSpPr>
        <dsp:cNvPr id="0" name=""/>
        <dsp:cNvSpPr/>
      </dsp:nvSpPr>
      <dsp:spPr>
        <a:xfrm>
          <a:off x="642947" y="1323777"/>
          <a:ext cx="5076237" cy="378360"/>
        </a:xfrm>
        <a:prstGeom prst="rect">
          <a:avLst/>
        </a:prstGeom>
        <a:solidFill>
          <a:srgbClr val="73C7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4" tIns="43180" rIns="43180" bIns="43180" numCol="1" spcCol="1270" anchor="ctr" anchorCtr="0">
          <a:noAutofit/>
        </a:bodyPr>
        <a:lstStyle/>
        <a:p>
          <a:pPr lvl="0" algn="l" defTabSz="755650">
            <a:lnSpc>
              <a:spcPct val="90000"/>
            </a:lnSpc>
            <a:spcBef>
              <a:spcPct val="0"/>
            </a:spcBef>
            <a:spcAft>
              <a:spcPct val="35000"/>
            </a:spcAft>
          </a:pPr>
          <a:r>
            <a:rPr lang="ka-GE" sz="1700" b="0" i="0" u="none" kern="1200" dirty="0" smtClean="0">
              <a:latin typeface="BPG Arial" panose="020B0604020202020204" pitchFamily="34" charset="0"/>
              <a:cs typeface="BPG Arial" panose="020B0604020202020204" pitchFamily="34" charset="0"/>
            </a:rPr>
            <a:t>პროფილაქტიკური კვლევები</a:t>
          </a:r>
          <a:endParaRPr lang="en-US" sz="1700" kern="1200" dirty="0">
            <a:latin typeface="BPG Arial" panose="020B0604020202020204" pitchFamily="34" charset="0"/>
            <a:cs typeface="BPG Arial" panose="020B0604020202020204" pitchFamily="34" charset="0"/>
          </a:endParaRPr>
        </a:p>
      </dsp:txBody>
      <dsp:txXfrm>
        <a:off x="642947" y="1323777"/>
        <a:ext cx="5076237" cy="378360"/>
      </dsp:txXfrm>
    </dsp:sp>
    <dsp:sp modelId="{8E74CE38-A9E1-4D8A-95BE-692109101D80}">
      <dsp:nvSpPr>
        <dsp:cNvPr id="0" name=""/>
        <dsp:cNvSpPr/>
      </dsp:nvSpPr>
      <dsp:spPr>
        <a:xfrm>
          <a:off x="406472" y="1276482"/>
          <a:ext cx="472950" cy="472950"/>
        </a:xfrm>
        <a:prstGeom prst="ellipse">
          <a:avLst/>
        </a:prstGeom>
        <a:solidFill>
          <a:srgbClr val="1E2257"/>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167E03-D932-4793-B3B6-3B7AC9414D18}">
      <dsp:nvSpPr>
        <dsp:cNvPr id="0" name=""/>
        <dsp:cNvSpPr/>
      </dsp:nvSpPr>
      <dsp:spPr>
        <a:xfrm>
          <a:off x="559735" y="1891136"/>
          <a:ext cx="5159449" cy="378360"/>
        </a:xfrm>
        <a:prstGeom prst="rect">
          <a:avLst/>
        </a:prstGeom>
        <a:solidFill>
          <a:srgbClr val="1F24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4" tIns="43180" rIns="43180" bIns="43180" numCol="1" spcCol="1270" anchor="ctr" anchorCtr="0">
          <a:noAutofit/>
        </a:bodyPr>
        <a:lstStyle/>
        <a:p>
          <a:pPr lvl="0" algn="l" defTabSz="755650">
            <a:lnSpc>
              <a:spcPct val="90000"/>
            </a:lnSpc>
            <a:spcBef>
              <a:spcPct val="0"/>
            </a:spcBef>
            <a:spcAft>
              <a:spcPct val="35000"/>
            </a:spcAft>
          </a:pPr>
          <a:r>
            <a:rPr lang="ka-GE" sz="1700" b="0" i="0" u="none" kern="1200" dirty="0" smtClean="0">
              <a:latin typeface="BPG Arial" panose="020B0604020202020204" pitchFamily="34" charset="0"/>
              <a:cs typeface="BPG Arial" panose="020B0604020202020204" pitchFamily="34" charset="0"/>
            </a:rPr>
            <a:t>ამბულატორიული მომსახურება</a:t>
          </a:r>
          <a:endParaRPr lang="en-US" sz="1700" kern="1200" dirty="0">
            <a:latin typeface="BPG Arial" panose="020B0604020202020204" pitchFamily="34" charset="0"/>
            <a:cs typeface="BPG Arial" panose="020B0604020202020204" pitchFamily="34" charset="0"/>
          </a:endParaRPr>
        </a:p>
      </dsp:txBody>
      <dsp:txXfrm>
        <a:off x="559735" y="1891136"/>
        <a:ext cx="5159449" cy="378360"/>
      </dsp:txXfrm>
    </dsp:sp>
    <dsp:sp modelId="{9A59DFC5-4202-4641-B99F-60153C56F048}">
      <dsp:nvSpPr>
        <dsp:cNvPr id="0" name=""/>
        <dsp:cNvSpPr/>
      </dsp:nvSpPr>
      <dsp:spPr>
        <a:xfrm>
          <a:off x="323259" y="1843841"/>
          <a:ext cx="472950" cy="472950"/>
        </a:xfrm>
        <a:prstGeom prst="ellipse">
          <a:avLst/>
        </a:prstGeom>
        <a:solidFill>
          <a:srgbClr val="71C9B7"/>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D9DAF9-A7EC-404D-9128-2771DFC9FC12}">
      <dsp:nvSpPr>
        <dsp:cNvPr id="0" name=""/>
        <dsp:cNvSpPr/>
      </dsp:nvSpPr>
      <dsp:spPr>
        <a:xfrm>
          <a:off x="288612" y="2458496"/>
          <a:ext cx="5430571" cy="378360"/>
        </a:xfrm>
        <a:prstGeom prst="rect">
          <a:avLst/>
        </a:prstGeom>
        <a:solidFill>
          <a:srgbClr val="71C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4" tIns="43180" rIns="43180" bIns="43180" numCol="1" spcCol="1270" anchor="ctr" anchorCtr="0">
          <a:noAutofit/>
        </a:bodyPr>
        <a:lstStyle/>
        <a:p>
          <a:pPr lvl="0" algn="l" defTabSz="755650">
            <a:lnSpc>
              <a:spcPct val="90000"/>
            </a:lnSpc>
            <a:spcBef>
              <a:spcPct val="0"/>
            </a:spcBef>
            <a:spcAft>
              <a:spcPct val="35000"/>
            </a:spcAft>
          </a:pPr>
          <a:r>
            <a:rPr lang="ka-GE" sz="1700" b="0" i="0" u="none" kern="1200" dirty="0" smtClean="0">
              <a:latin typeface="BPG Arial" panose="020B0604020202020204" pitchFamily="34" charset="0"/>
              <a:cs typeface="BPG Arial" panose="020B0604020202020204" pitchFamily="34" charset="0"/>
            </a:rPr>
            <a:t>მედიკამენტები</a:t>
          </a:r>
          <a:endParaRPr lang="en-US" sz="1700" kern="1200" dirty="0">
            <a:latin typeface="BPG Arial" panose="020B0604020202020204" pitchFamily="34" charset="0"/>
            <a:cs typeface="BPG Arial" panose="020B0604020202020204" pitchFamily="34" charset="0"/>
          </a:endParaRPr>
        </a:p>
      </dsp:txBody>
      <dsp:txXfrm>
        <a:off x="288612" y="2458496"/>
        <a:ext cx="5430571" cy="378360"/>
      </dsp:txXfrm>
    </dsp:sp>
    <dsp:sp modelId="{FF652108-9FDF-4F74-BD0D-73942D91865F}">
      <dsp:nvSpPr>
        <dsp:cNvPr id="0" name=""/>
        <dsp:cNvSpPr/>
      </dsp:nvSpPr>
      <dsp:spPr>
        <a:xfrm>
          <a:off x="52137" y="2411201"/>
          <a:ext cx="472950" cy="472950"/>
        </a:xfrm>
        <a:prstGeom prst="ellipse">
          <a:avLst/>
        </a:prstGeom>
        <a:solidFill>
          <a:srgbClr val="1E2257"/>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9F9ED-B3A0-484D-9BB8-D9ADC3346954}">
      <dsp:nvSpPr>
        <dsp:cNvPr id="0" name=""/>
        <dsp:cNvSpPr/>
      </dsp:nvSpPr>
      <dsp:spPr>
        <a:xfrm>
          <a:off x="-3419866" y="-525857"/>
          <a:ext cx="4077631" cy="4077631"/>
        </a:xfrm>
        <a:prstGeom prst="blockArc">
          <a:avLst>
            <a:gd name="adj1" fmla="val 18900000"/>
            <a:gd name="adj2" fmla="val 2700000"/>
            <a:gd name="adj3" fmla="val 53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A7B2F5-0471-4E13-92C8-700607812F0C}">
      <dsp:nvSpPr>
        <dsp:cNvPr id="0" name=""/>
        <dsp:cNvSpPr/>
      </dsp:nvSpPr>
      <dsp:spPr>
        <a:xfrm>
          <a:off x="288612" y="189059"/>
          <a:ext cx="5430571" cy="378360"/>
        </a:xfrm>
        <a:prstGeom prst="rect">
          <a:avLst/>
        </a:prstGeom>
        <a:solidFill>
          <a:srgbClr val="1E22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4" tIns="43180" rIns="43180" bIns="43180" numCol="1" spcCol="1270" anchor="ctr" anchorCtr="0">
          <a:noAutofit/>
        </a:bodyPr>
        <a:lstStyle/>
        <a:p>
          <a:pPr lvl="0" algn="l" defTabSz="755650">
            <a:lnSpc>
              <a:spcPct val="90000"/>
            </a:lnSpc>
            <a:spcBef>
              <a:spcPct val="0"/>
            </a:spcBef>
            <a:spcAft>
              <a:spcPct val="35000"/>
            </a:spcAft>
          </a:pPr>
          <a:r>
            <a:rPr lang="ka-GE" sz="1700" b="0" i="0" u="none" kern="1200" dirty="0" smtClean="0">
              <a:latin typeface="BPG Arial" panose="020B0604020202020204" pitchFamily="34" charset="0"/>
              <a:cs typeface="BPG Arial" panose="020B0604020202020204" pitchFamily="34" charset="0"/>
            </a:rPr>
            <a:t>სტაციონარული მომსახურება</a:t>
          </a:r>
          <a:endParaRPr lang="en-US" sz="1700" kern="1200" dirty="0">
            <a:latin typeface="BPG Arial" panose="020B0604020202020204" pitchFamily="34" charset="0"/>
            <a:cs typeface="BPG Arial" panose="020B0604020202020204" pitchFamily="34" charset="0"/>
          </a:endParaRPr>
        </a:p>
      </dsp:txBody>
      <dsp:txXfrm>
        <a:off x="288612" y="189059"/>
        <a:ext cx="5430571" cy="378360"/>
      </dsp:txXfrm>
    </dsp:sp>
    <dsp:sp modelId="{A179CD67-81D2-4B7D-9ABC-024BE00CB999}">
      <dsp:nvSpPr>
        <dsp:cNvPr id="0" name=""/>
        <dsp:cNvSpPr/>
      </dsp:nvSpPr>
      <dsp:spPr>
        <a:xfrm>
          <a:off x="52137" y="141764"/>
          <a:ext cx="472950" cy="472950"/>
        </a:xfrm>
        <a:prstGeom prst="ellipse">
          <a:avLst/>
        </a:prstGeom>
        <a:solidFill>
          <a:srgbClr val="71C9B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6CFEC9-8BA4-4F1F-9123-F2739559224F}">
      <dsp:nvSpPr>
        <dsp:cNvPr id="0" name=""/>
        <dsp:cNvSpPr/>
      </dsp:nvSpPr>
      <dsp:spPr>
        <a:xfrm>
          <a:off x="559735" y="756418"/>
          <a:ext cx="5159449" cy="378360"/>
        </a:xfrm>
        <a:prstGeom prst="rect">
          <a:avLst/>
        </a:prstGeom>
        <a:solidFill>
          <a:srgbClr val="73C7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4" tIns="43180" rIns="43180" bIns="43180" numCol="1" spcCol="1270" anchor="ctr" anchorCtr="0">
          <a:noAutofit/>
        </a:bodyPr>
        <a:lstStyle/>
        <a:p>
          <a:pPr lvl="0" algn="l" defTabSz="755650">
            <a:lnSpc>
              <a:spcPct val="90000"/>
            </a:lnSpc>
            <a:spcBef>
              <a:spcPct val="0"/>
            </a:spcBef>
            <a:spcAft>
              <a:spcPct val="35000"/>
            </a:spcAft>
          </a:pPr>
          <a:r>
            <a:rPr lang="ka-GE" sz="1700" b="0" i="0" u="none" kern="1200" dirty="0" smtClean="0">
              <a:latin typeface="BPG Arial" panose="020B0604020202020204" pitchFamily="34" charset="0"/>
              <a:cs typeface="BPG Arial" panose="020B0604020202020204" pitchFamily="34" charset="0"/>
            </a:rPr>
            <a:t>ორსულობა/მშობიარობა</a:t>
          </a:r>
          <a:endParaRPr lang="en-US" sz="1700" kern="1200" dirty="0">
            <a:latin typeface="BPG Arial" panose="020B0604020202020204" pitchFamily="34" charset="0"/>
            <a:cs typeface="BPG Arial" panose="020B0604020202020204" pitchFamily="34" charset="0"/>
          </a:endParaRPr>
        </a:p>
      </dsp:txBody>
      <dsp:txXfrm>
        <a:off x="559735" y="756418"/>
        <a:ext cx="5159449" cy="378360"/>
      </dsp:txXfrm>
    </dsp:sp>
    <dsp:sp modelId="{05CB533A-7503-4304-AE54-2AA3CB26A434}">
      <dsp:nvSpPr>
        <dsp:cNvPr id="0" name=""/>
        <dsp:cNvSpPr/>
      </dsp:nvSpPr>
      <dsp:spPr>
        <a:xfrm>
          <a:off x="323259" y="709123"/>
          <a:ext cx="472950" cy="472950"/>
        </a:xfrm>
        <a:prstGeom prst="ellipse">
          <a:avLst/>
        </a:prstGeom>
        <a:solidFill>
          <a:srgbClr val="1F245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85E90F-571E-4228-A5A5-A0A8E9428C74}">
      <dsp:nvSpPr>
        <dsp:cNvPr id="0" name=""/>
        <dsp:cNvSpPr/>
      </dsp:nvSpPr>
      <dsp:spPr>
        <a:xfrm>
          <a:off x="642947" y="1323777"/>
          <a:ext cx="5076237" cy="378360"/>
        </a:xfrm>
        <a:prstGeom prst="rect">
          <a:avLst/>
        </a:prstGeom>
        <a:solidFill>
          <a:srgbClr val="1F24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4" tIns="43180" rIns="43180" bIns="43180" numCol="1" spcCol="1270" anchor="ctr" anchorCtr="0">
          <a:noAutofit/>
        </a:bodyPr>
        <a:lstStyle/>
        <a:p>
          <a:pPr lvl="0" algn="l" defTabSz="755650">
            <a:lnSpc>
              <a:spcPct val="90000"/>
            </a:lnSpc>
            <a:spcBef>
              <a:spcPct val="0"/>
            </a:spcBef>
            <a:spcAft>
              <a:spcPct val="35000"/>
            </a:spcAft>
          </a:pPr>
          <a:r>
            <a:rPr lang="ka-GE" sz="1700" b="0" i="0" u="none" kern="1200" dirty="0" smtClean="0">
              <a:latin typeface="BPG Arial" panose="020B0604020202020204" pitchFamily="34" charset="0"/>
              <a:cs typeface="BPG Arial" panose="020B0604020202020204" pitchFamily="34" charset="0"/>
            </a:rPr>
            <a:t>სტომატოლოგირული მომსახურება</a:t>
          </a:r>
          <a:endParaRPr lang="en-US" sz="1700" kern="1200" dirty="0">
            <a:latin typeface="BPG Arial" panose="020B0604020202020204" pitchFamily="34" charset="0"/>
            <a:cs typeface="BPG Arial" panose="020B0604020202020204" pitchFamily="34" charset="0"/>
          </a:endParaRPr>
        </a:p>
      </dsp:txBody>
      <dsp:txXfrm>
        <a:off x="642947" y="1323777"/>
        <a:ext cx="5076237" cy="378360"/>
      </dsp:txXfrm>
    </dsp:sp>
    <dsp:sp modelId="{8E74CE38-A9E1-4D8A-95BE-692109101D80}">
      <dsp:nvSpPr>
        <dsp:cNvPr id="0" name=""/>
        <dsp:cNvSpPr/>
      </dsp:nvSpPr>
      <dsp:spPr>
        <a:xfrm>
          <a:off x="406472" y="1276482"/>
          <a:ext cx="472950" cy="472950"/>
        </a:xfrm>
        <a:prstGeom prst="ellipse">
          <a:avLst/>
        </a:prstGeom>
        <a:solidFill>
          <a:srgbClr val="71C9B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167E03-D932-4793-B3B6-3B7AC9414D18}">
      <dsp:nvSpPr>
        <dsp:cNvPr id="0" name=""/>
        <dsp:cNvSpPr/>
      </dsp:nvSpPr>
      <dsp:spPr>
        <a:xfrm>
          <a:off x="559735" y="1891136"/>
          <a:ext cx="5159449" cy="378360"/>
        </a:xfrm>
        <a:prstGeom prst="rect">
          <a:avLst/>
        </a:prstGeom>
        <a:solidFill>
          <a:srgbClr val="71C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4" tIns="43180" rIns="43180" bIns="43180" numCol="1" spcCol="1270" anchor="ctr" anchorCtr="0">
          <a:noAutofit/>
        </a:bodyPr>
        <a:lstStyle/>
        <a:p>
          <a:pPr lvl="0" algn="l" defTabSz="755650">
            <a:lnSpc>
              <a:spcPct val="90000"/>
            </a:lnSpc>
            <a:spcBef>
              <a:spcPct val="0"/>
            </a:spcBef>
            <a:spcAft>
              <a:spcPct val="35000"/>
            </a:spcAft>
          </a:pPr>
          <a:r>
            <a:rPr lang="ka-GE" sz="1700" b="0" i="0" u="none" kern="1200" dirty="0" smtClean="0">
              <a:latin typeface="BPG Arial" panose="020B0604020202020204" pitchFamily="34" charset="0"/>
              <a:cs typeface="BPG Arial" panose="020B0604020202020204" pitchFamily="34" charset="0"/>
            </a:rPr>
            <a:t>ორთოდონტია და ორთოპედია</a:t>
          </a:r>
          <a:endParaRPr lang="en-US" sz="1700" kern="1200" dirty="0">
            <a:latin typeface="BPG Arial" panose="020B0604020202020204" pitchFamily="34" charset="0"/>
            <a:cs typeface="BPG Arial" panose="020B0604020202020204" pitchFamily="34" charset="0"/>
          </a:endParaRPr>
        </a:p>
      </dsp:txBody>
      <dsp:txXfrm>
        <a:off x="559735" y="1891136"/>
        <a:ext cx="5159449" cy="378360"/>
      </dsp:txXfrm>
    </dsp:sp>
    <dsp:sp modelId="{9A59DFC5-4202-4641-B99F-60153C56F048}">
      <dsp:nvSpPr>
        <dsp:cNvPr id="0" name=""/>
        <dsp:cNvSpPr/>
      </dsp:nvSpPr>
      <dsp:spPr>
        <a:xfrm>
          <a:off x="323259" y="1843841"/>
          <a:ext cx="472950" cy="472950"/>
        </a:xfrm>
        <a:prstGeom prst="ellipse">
          <a:avLst/>
        </a:prstGeom>
        <a:solidFill>
          <a:srgbClr val="1F245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73533-184E-4016-AE70-7F6B82307920}">
      <dsp:nvSpPr>
        <dsp:cNvPr id="0" name=""/>
        <dsp:cNvSpPr/>
      </dsp:nvSpPr>
      <dsp:spPr>
        <a:xfrm>
          <a:off x="288612" y="2458496"/>
          <a:ext cx="5430571" cy="378360"/>
        </a:xfrm>
        <a:prstGeom prst="rect">
          <a:avLst/>
        </a:prstGeom>
        <a:solidFill>
          <a:srgbClr val="1E22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24" tIns="43180" rIns="43180" bIns="43180" numCol="1" spcCol="1270" anchor="ctr" anchorCtr="0">
          <a:noAutofit/>
        </a:bodyPr>
        <a:lstStyle/>
        <a:p>
          <a:pPr lvl="0" algn="l" defTabSz="755650">
            <a:lnSpc>
              <a:spcPct val="90000"/>
            </a:lnSpc>
            <a:spcBef>
              <a:spcPct val="0"/>
            </a:spcBef>
            <a:spcAft>
              <a:spcPct val="35000"/>
            </a:spcAft>
          </a:pPr>
          <a:r>
            <a:rPr lang="ka-GE" sz="1700" b="0" i="0" u="none" kern="1200" dirty="0" smtClean="0">
              <a:latin typeface="BPG Arial" panose="020B0604020202020204" pitchFamily="34" charset="0"/>
              <a:cs typeface="BPG Arial" panose="020B0604020202020204" pitchFamily="34" charset="0"/>
            </a:rPr>
            <a:t>დენტალური იმპლანტაცია</a:t>
          </a:r>
          <a:endParaRPr lang="en-US" sz="1700" kern="1200" dirty="0">
            <a:latin typeface="BPG Arial" panose="020B0604020202020204" pitchFamily="34" charset="0"/>
            <a:cs typeface="BPG Arial" panose="020B0604020202020204" pitchFamily="34" charset="0"/>
          </a:endParaRPr>
        </a:p>
      </dsp:txBody>
      <dsp:txXfrm>
        <a:off x="288612" y="2458496"/>
        <a:ext cx="5430571" cy="378360"/>
      </dsp:txXfrm>
    </dsp:sp>
    <dsp:sp modelId="{A152D251-715D-4AC6-A410-4C13E52D88A9}">
      <dsp:nvSpPr>
        <dsp:cNvPr id="0" name=""/>
        <dsp:cNvSpPr/>
      </dsp:nvSpPr>
      <dsp:spPr>
        <a:xfrm>
          <a:off x="52137" y="2411201"/>
          <a:ext cx="472950" cy="472950"/>
        </a:xfrm>
        <a:prstGeom prst="ellipse">
          <a:avLst/>
        </a:prstGeom>
        <a:solidFill>
          <a:srgbClr val="71C9B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94A13670-67DC-43EB-950C-BE22B7301CD4}" type="datetimeFigureOut">
              <a:rPr lang="en-US" smtClean="0"/>
              <a:t>11/20/2019</a:t>
            </a:fld>
            <a:endParaRPr lang="en-US"/>
          </a:p>
        </p:txBody>
      </p:sp>
      <p:sp>
        <p:nvSpPr>
          <p:cNvPr id="4" name="Slide Image Placeholder 3"/>
          <p:cNvSpPr>
            <a:spLocks noGrp="1" noRot="1" noChangeAspect="1"/>
          </p:cNvSpPr>
          <p:nvPr>
            <p:ph type="sldImg" idx="2"/>
          </p:nvPr>
        </p:nvSpPr>
        <p:spPr>
          <a:xfrm>
            <a:off x="1173163" y="1168400"/>
            <a:ext cx="4730750" cy="31543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97388"/>
            <a:ext cx="5661025" cy="3679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77300"/>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77300"/>
            <a:ext cx="3067050" cy="468313"/>
          </a:xfrm>
          <a:prstGeom prst="rect">
            <a:avLst/>
          </a:prstGeom>
        </p:spPr>
        <p:txBody>
          <a:bodyPr vert="horz" lIns="91440" tIns="45720" rIns="91440" bIns="45720" rtlCol="0" anchor="b"/>
          <a:lstStyle>
            <a:lvl1pPr algn="r">
              <a:defRPr sz="1200"/>
            </a:lvl1pPr>
          </a:lstStyle>
          <a:p>
            <a:fld id="{1270A35F-733A-4DE9-A688-569D428A4558}" type="slidenum">
              <a:rPr lang="en-US" smtClean="0"/>
              <a:t>‹#›</a:t>
            </a:fld>
            <a:endParaRPr lang="en-US"/>
          </a:p>
        </p:txBody>
      </p:sp>
    </p:spTree>
    <p:extLst>
      <p:ext uri="{BB962C8B-B14F-4D97-AF65-F5344CB8AC3E}">
        <p14:creationId xmlns:p14="http://schemas.microsoft.com/office/powerpoint/2010/main" val="106054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30468"/>
            <a:ext cx="10363200" cy="2830301"/>
          </a:xfrm>
        </p:spPr>
        <p:txBody>
          <a:bodyPr anchor="b"/>
          <a:lstStyle>
            <a:lvl1pPr algn="ctr">
              <a:defRPr sz="7112"/>
            </a:lvl1pPr>
          </a:lstStyle>
          <a:p>
            <a:r>
              <a:rPr lang="en-US" smtClean="0"/>
              <a:t>Click to edit Master title style</a:t>
            </a:r>
            <a:endParaRPr lang="en-US" dirty="0"/>
          </a:p>
        </p:txBody>
      </p:sp>
      <p:sp>
        <p:nvSpPr>
          <p:cNvPr id="3" name="Subtitle 2"/>
          <p:cNvSpPr>
            <a:spLocks noGrp="1"/>
          </p:cNvSpPr>
          <p:nvPr>
            <p:ph type="subTitle" idx="1"/>
          </p:nvPr>
        </p:nvSpPr>
        <p:spPr>
          <a:xfrm>
            <a:off x="1524000" y="4269916"/>
            <a:ext cx="9144000" cy="1962768"/>
          </a:xfrm>
        </p:spPr>
        <p:txBody>
          <a:bodyPr/>
          <a:lstStyle>
            <a:lvl1pPr marL="0" indent="0" algn="ctr">
              <a:buNone/>
              <a:defRPr sz="2845"/>
            </a:lvl1pPr>
            <a:lvl2pPr marL="541965" indent="0" algn="ctr">
              <a:buNone/>
              <a:defRPr sz="2371"/>
            </a:lvl2pPr>
            <a:lvl3pPr marL="1083930" indent="0" algn="ctr">
              <a:buNone/>
              <a:defRPr sz="2134"/>
            </a:lvl3pPr>
            <a:lvl4pPr marL="1625895" indent="0" algn="ctr">
              <a:buNone/>
              <a:defRPr sz="1897"/>
            </a:lvl4pPr>
            <a:lvl5pPr marL="2167860" indent="0" algn="ctr">
              <a:buNone/>
              <a:defRPr sz="1897"/>
            </a:lvl5pPr>
            <a:lvl6pPr marL="2709824" indent="0" algn="ctr">
              <a:buNone/>
              <a:defRPr sz="1897"/>
            </a:lvl6pPr>
            <a:lvl7pPr marL="3251789" indent="0" algn="ctr">
              <a:buNone/>
              <a:defRPr sz="1897"/>
            </a:lvl7pPr>
            <a:lvl8pPr marL="3793754" indent="0" algn="ctr">
              <a:buNone/>
              <a:defRPr sz="1897"/>
            </a:lvl8pPr>
            <a:lvl9pPr marL="4335719" indent="0" algn="ctr">
              <a:buNone/>
              <a:defRPr sz="18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DBBAA7-48FF-40E0-9EC5-4705A159C658}"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3B5D8-878A-4A9F-A727-C1549BAB401C}" type="slidenum">
              <a:rPr lang="en-US" smtClean="0"/>
              <a:t>‹#›</a:t>
            </a:fld>
            <a:endParaRPr lang="en-US"/>
          </a:p>
        </p:txBody>
      </p:sp>
    </p:spTree>
    <p:extLst>
      <p:ext uri="{BB962C8B-B14F-4D97-AF65-F5344CB8AC3E}">
        <p14:creationId xmlns:p14="http://schemas.microsoft.com/office/powerpoint/2010/main" val="243743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DBBAA7-48FF-40E0-9EC5-4705A159C658}"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3B5D8-878A-4A9F-A727-C1549BAB401C}" type="slidenum">
              <a:rPr lang="en-US" smtClean="0"/>
              <a:t>‹#›</a:t>
            </a:fld>
            <a:endParaRPr lang="en-US"/>
          </a:p>
        </p:txBody>
      </p:sp>
    </p:spTree>
    <p:extLst>
      <p:ext uri="{BB962C8B-B14F-4D97-AF65-F5344CB8AC3E}">
        <p14:creationId xmlns:p14="http://schemas.microsoft.com/office/powerpoint/2010/main" val="257062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32825"/>
            <a:ext cx="2628900" cy="6889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432825"/>
            <a:ext cx="7734300" cy="6889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DBBAA7-48FF-40E0-9EC5-4705A159C658}"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3B5D8-878A-4A9F-A727-C1549BAB401C}" type="slidenum">
              <a:rPr lang="en-US" smtClean="0"/>
              <a:t>‹#›</a:t>
            </a:fld>
            <a:endParaRPr lang="en-US"/>
          </a:p>
        </p:txBody>
      </p:sp>
    </p:spTree>
    <p:extLst>
      <p:ext uri="{BB962C8B-B14F-4D97-AF65-F5344CB8AC3E}">
        <p14:creationId xmlns:p14="http://schemas.microsoft.com/office/powerpoint/2010/main" val="275257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DBBAA7-48FF-40E0-9EC5-4705A159C658}"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3B5D8-878A-4A9F-A727-C1549BAB401C}" type="slidenum">
              <a:rPr lang="en-US" smtClean="0"/>
              <a:t>‹#›</a:t>
            </a:fld>
            <a:endParaRPr lang="en-US"/>
          </a:p>
        </p:txBody>
      </p:sp>
    </p:spTree>
    <p:extLst>
      <p:ext uri="{BB962C8B-B14F-4D97-AF65-F5344CB8AC3E}">
        <p14:creationId xmlns:p14="http://schemas.microsoft.com/office/powerpoint/2010/main" val="293404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026754"/>
            <a:ext cx="10515600" cy="3381682"/>
          </a:xfrm>
        </p:spPr>
        <p:txBody>
          <a:bodyPr anchor="b"/>
          <a:lstStyle>
            <a:lvl1pPr>
              <a:defRPr sz="7112"/>
            </a:lvl1pPr>
          </a:lstStyle>
          <a:p>
            <a:r>
              <a:rPr lang="en-US" smtClean="0"/>
              <a:t>Click to edit Master title style</a:t>
            </a:r>
            <a:endParaRPr lang="en-US" dirty="0"/>
          </a:p>
        </p:txBody>
      </p:sp>
      <p:sp>
        <p:nvSpPr>
          <p:cNvPr id="3" name="Text Placeholder 2"/>
          <p:cNvSpPr>
            <a:spLocks noGrp="1"/>
          </p:cNvSpPr>
          <p:nvPr>
            <p:ph type="body" idx="1"/>
          </p:nvPr>
        </p:nvSpPr>
        <p:spPr>
          <a:xfrm>
            <a:off x="831851" y="5440428"/>
            <a:ext cx="10515600" cy="1778347"/>
          </a:xfrm>
        </p:spPr>
        <p:txBody>
          <a:bodyPr/>
          <a:lstStyle>
            <a:lvl1pPr marL="0" indent="0">
              <a:buNone/>
              <a:defRPr sz="2845">
                <a:solidFill>
                  <a:schemeClr val="tx1"/>
                </a:solidFill>
              </a:defRPr>
            </a:lvl1pPr>
            <a:lvl2pPr marL="541965" indent="0">
              <a:buNone/>
              <a:defRPr sz="2371">
                <a:solidFill>
                  <a:schemeClr val="tx1">
                    <a:tint val="75000"/>
                  </a:schemeClr>
                </a:solidFill>
              </a:defRPr>
            </a:lvl2pPr>
            <a:lvl3pPr marL="1083930" indent="0">
              <a:buNone/>
              <a:defRPr sz="2134">
                <a:solidFill>
                  <a:schemeClr val="tx1">
                    <a:tint val="75000"/>
                  </a:schemeClr>
                </a:solidFill>
              </a:defRPr>
            </a:lvl3pPr>
            <a:lvl4pPr marL="1625895" indent="0">
              <a:buNone/>
              <a:defRPr sz="1897">
                <a:solidFill>
                  <a:schemeClr val="tx1">
                    <a:tint val="75000"/>
                  </a:schemeClr>
                </a:solidFill>
              </a:defRPr>
            </a:lvl4pPr>
            <a:lvl5pPr marL="2167860" indent="0">
              <a:buNone/>
              <a:defRPr sz="1897">
                <a:solidFill>
                  <a:schemeClr val="tx1">
                    <a:tint val="75000"/>
                  </a:schemeClr>
                </a:solidFill>
              </a:defRPr>
            </a:lvl5pPr>
            <a:lvl6pPr marL="2709824" indent="0">
              <a:buNone/>
              <a:defRPr sz="1897">
                <a:solidFill>
                  <a:schemeClr val="tx1">
                    <a:tint val="75000"/>
                  </a:schemeClr>
                </a:solidFill>
              </a:defRPr>
            </a:lvl6pPr>
            <a:lvl7pPr marL="3251789" indent="0">
              <a:buNone/>
              <a:defRPr sz="1897">
                <a:solidFill>
                  <a:schemeClr val="tx1">
                    <a:tint val="75000"/>
                  </a:schemeClr>
                </a:solidFill>
              </a:defRPr>
            </a:lvl7pPr>
            <a:lvl8pPr marL="3793754" indent="0">
              <a:buNone/>
              <a:defRPr sz="1897">
                <a:solidFill>
                  <a:schemeClr val="tx1">
                    <a:tint val="75000"/>
                  </a:schemeClr>
                </a:solidFill>
              </a:defRPr>
            </a:lvl8pPr>
            <a:lvl9pPr marL="4335719" indent="0">
              <a:buNone/>
              <a:defRPr sz="189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DBBAA7-48FF-40E0-9EC5-4705A159C658}"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3B5D8-878A-4A9F-A727-C1549BAB401C}" type="slidenum">
              <a:rPr lang="en-US" smtClean="0"/>
              <a:t>‹#›</a:t>
            </a:fld>
            <a:endParaRPr lang="en-US"/>
          </a:p>
        </p:txBody>
      </p:sp>
    </p:spTree>
    <p:extLst>
      <p:ext uri="{BB962C8B-B14F-4D97-AF65-F5344CB8AC3E}">
        <p14:creationId xmlns:p14="http://schemas.microsoft.com/office/powerpoint/2010/main" val="261581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2164126"/>
            <a:ext cx="5181600" cy="51581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64126"/>
            <a:ext cx="5181600" cy="51581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DBBAA7-48FF-40E0-9EC5-4705A159C658}"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3B5D8-878A-4A9F-A727-C1549BAB401C}" type="slidenum">
              <a:rPr lang="en-US" smtClean="0"/>
              <a:t>‹#›</a:t>
            </a:fld>
            <a:endParaRPr lang="en-US"/>
          </a:p>
        </p:txBody>
      </p:sp>
    </p:spTree>
    <p:extLst>
      <p:ext uri="{BB962C8B-B14F-4D97-AF65-F5344CB8AC3E}">
        <p14:creationId xmlns:p14="http://schemas.microsoft.com/office/powerpoint/2010/main" val="374077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2827"/>
            <a:ext cx="10515600" cy="157134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992879"/>
            <a:ext cx="5157787" cy="976679"/>
          </a:xfrm>
        </p:spPr>
        <p:txBody>
          <a:bodyPr anchor="b"/>
          <a:lstStyle>
            <a:lvl1pPr marL="0" indent="0">
              <a:buNone/>
              <a:defRPr sz="2845" b="1"/>
            </a:lvl1pPr>
            <a:lvl2pPr marL="541965" indent="0">
              <a:buNone/>
              <a:defRPr sz="2371" b="1"/>
            </a:lvl2pPr>
            <a:lvl3pPr marL="1083930" indent="0">
              <a:buNone/>
              <a:defRPr sz="2134" b="1"/>
            </a:lvl3pPr>
            <a:lvl4pPr marL="1625895" indent="0">
              <a:buNone/>
              <a:defRPr sz="1897" b="1"/>
            </a:lvl4pPr>
            <a:lvl5pPr marL="2167860" indent="0">
              <a:buNone/>
              <a:defRPr sz="1897" b="1"/>
            </a:lvl5pPr>
            <a:lvl6pPr marL="2709824" indent="0">
              <a:buNone/>
              <a:defRPr sz="1897" b="1"/>
            </a:lvl6pPr>
            <a:lvl7pPr marL="3251789" indent="0">
              <a:buNone/>
              <a:defRPr sz="1897" b="1"/>
            </a:lvl7pPr>
            <a:lvl8pPr marL="3793754" indent="0">
              <a:buNone/>
              <a:defRPr sz="1897" b="1"/>
            </a:lvl8pPr>
            <a:lvl9pPr marL="4335719" indent="0">
              <a:buNone/>
              <a:defRPr sz="1897" b="1"/>
            </a:lvl9pPr>
          </a:lstStyle>
          <a:p>
            <a:pPr lvl="0"/>
            <a:r>
              <a:rPr lang="en-US" smtClean="0"/>
              <a:t>Edit Master text styles</a:t>
            </a:r>
          </a:p>
        </p:txBody>
      </p:sp>
      <p:sp>
        <p:nvSpPr>
          <p:cNvPr id="4" name="Content Placeholder 3"/>
          <p:cNvSpPr>
            <a:spLocks noGrp="1"/>
          </p:cNvSpPr>
          <p:nvPr>
            <p:ph sz="half" idx="2"/>
          </p:nvPr>
        </p:nvSpPr>
        <p:spPr>
          <a:xfrm>
            <a:off x="839789" y="2969558"/>
            <a:ext cx="5157787" cy="4367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992879"/>
            <a:ext cx="5183188" cy="976679"/>
          </a:xfrm>
        </p:spPr>
        <p:txBody>
          <a:bodyPr anchor="b"/>
          <a:lstStyle>
            <a:lvl1pPr marL="0" indent="0">
              <a:buNone/>
              <a:defRPr sz="2845" b="1"/>
            </a:lvl1pPr>
            <a:lvl2pPr marL="541965" indent="0">
              <a:buNone/>
              <a:defRPr sz="2371" b="1"/>
            </a:lvl2pPr>
            <a:lvl3pPr marL="1083930" indent="0">
              <a:buNone/>
              <a:defRPr sz="2134" b="1"/>
            </a:lvl3pPr>
            <a:lvl4pPr marL="1625895" indent="0">
              <a:buNone/>
              <a:defRPr sz="1897" b="1"/>
            </a:lvl4pPr>
            <a:lvl5pPr marL="2167860" indent="0">
              <a:buNone/>
              <a:defRPr sz="1897" b="1"/>
            </a:lvl5pPr>
            <a:lvl6pPr marL="2709824" indent="0">
              <a:buNone/>
              <a:defRPr sz="1897" b="1"/>
            </a:lvl6pPr>
            <a:lvl7pPr marL="3251789" indent="0">
              <a:buNone/>
              <a:defRPr sz="1897" b="1"/>
            </a:lvl7pPr>
            <a:lvl8pPr marL="3793754" indent="0">
              <a:buNone/>
              <a:defRPr sz="1897" b="1"/>
            </a:lvl8pPr>
            <a:lvl9pPr marL="4335719" indent="0">
              <a:buNone/>
              <a:defRPr sz="1897" b="1"/>
            </a:lvl9pPr>
          </a:lstStyle>
          <a:p>
            <a:pPr lvl="0"/>
            <a:r>
              <a:rPr lang="en-US" smtClean="0"/>
              <a:t>Edit Master text styles</a:t>
            </a:r>
          </a:p>
        </p:txBody>
      </p:sp>
      <p:sp>
        <p:nvSpPr>
          <p:cNvPr id="6" name="Content Placeholder 5"/>
          <p:cNvSpPr>
            <a:spLocks noGrp="1"/>
          </p:cNvSpPr>
          <p:nvPr>
            <p:ph sz="quarter" idx="4"/>
          </p:nvPr>
        </p:nvSpPr>
        <p:spPr>
          <a:xfrm>
            <a:off x="6172201" y="2969558"/>
            <a:ext cx="5183188" cy="4367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DBBAA7-48FF-40E0-9EC5-4705A159C658}"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3B5D8-878A-4A9F-A727-C1549BAB401C}" type="slidenum">
              <a:rPr lang="en-US" smtClean="0"/>
              <a:t>‹#›</a:t>
            </a:fld>
            <a:endParaRPr lang="en-US"/>
          </a:p>
        </p:txBody>
      </p:sp>
    </p:spTree>
    <p:extLst>
      <p:ext uri="{BB962C8B-B14F-4D97-AF65-F5344CB8AC3E}">
        <p14:creationId xmlns:p14="http://schemas.microsoft.com/office/powerpoint/2010/main" val="100269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DBBAA7-48FF-40E0-9EC5-4705A159C658}" type="datetimeFigureOut">
              <a:rPr lang="en-US" smtClean="0"/>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3B5D8-878A-4A9F-A727-C1549BAB401C}" type="slidenum">
              <a:rPr lang="en-US" smtClean="0"/>
              <a:t>‹#›</a:t>
            </a:fld>
            <a:endParaRPr lang="en-US"/>
          </a:p>
        </p:txBody>
      </p:sp>
    </p:spTree>
    <p:extLst>
      <p:ext uri="{BB962C8B-B14F-4D97-AF65-F5344CB8AC3E}">
        <p14:creationId xmlns:p14="http://schemas.microsoft.com/office/powerpoint/2010/main" val="132523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BBAA7-48FF-40E0-9EC5-4705A159C658}" type="datetimeFigureOut">
              <a:rPr lang="en-US" smtClean="0"/>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3B5D8-878A-4A9F-A727-C1549BAB401C}" type="slidenum">
              <a:rPr lang="en-US" smtClean="0"/>
              <a:t>‹#›</a:t>
            </a:fld>
            <a:endParaRPr lang="en-US"/>
          </a:p>
        </p:txBody>
      </p:sp>
    </p:spTree>
    <p:extLst>
      <p:ext uri="{BB962C8B-B14F-4D97-AF65-F5344CB8AC3E}">
        <p14:creationId xmlns:p14="http://schemas.microsoft.com/office/powerpoint/2010/main" val="28980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41972"/>
            <a:ext cx="3932237" cy="1896904"/>
          </a:xfrm>
        </p:spPr>
        <p:txBody>
          <a:bodyPr anchor="b"/>
          <a:lstStyle>
            <a:lvl1pPr>
              <a:defRPr sz="3793"/>
            </a:lvl1pPr>
          </a:lstStyle>
          <a:p>
            <a:r>
              <a:rPr lang="en-US" smtClean="0"/>
              <a:t>Click to edit Master title style</a:t>
            </a:r>
            <a:endParaRPr lang="en-US" dirty="0"/>
          </a:p>
        </p:txBody>
      </p:sp>
      <p:sp>
        <p:nvSpPr>
          <p:cNvPr id="3" name="Content Placeholder 2"/>
          <p:cNvSpPr>
            <a:spLocks noGrp="1"/>
          </p:cNvSpPr>
          <p:nvPr>
            <p:ph idx="1"/>
          </p:nvPr>
        </p:nvSpPr>
        <p:spPr>
          <a:xfrm>
            <a:off x="5183188" y="1170512"/>
            <a:ext cx="6172200" cy="5777277"/>
          </a:xfrm>
        </p:spPr>
        <p:txBody>
          <a:bodyPr/>
          <a:lstStyle>
            <a:lvl1pPr>
              <a:defRPr sz="3793"/>
            </a:lvl1pPr>
            <a:lvl2pPr>
              <a:defRPr sz="3319"/>
            </a:lvl2pPr>
            <a:lvl3pPr>
              <a:defRPr sz="2845"/>
            </a:lvl3pPr>
            <a:lvl4pPr>
              <a:defRPr sz="2371"/>
            </a:lvl4pPr>
            <a:lvl5pPr>
              <a:defRPr sz="2371"/>
            </a:lvl5pPr>
            <a:lvl6pPr>
              <a:defRPr sz="2371"/>
            </a:lvl6pPr>
            <a:lvl7pPr>
              <a:defRPr sz="2371"/>
            </a:lvl7pPr>
            <a:lvl8pPr>
              <a:defRPr sz="2371"/>
            </a:lvl8pPr>
            <a:lvl9pPr>
              <a:defRPr sz="2371"/>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438877"/>
            <a:ext cx="3932237" cy="4518320"/>
          </a:xfrm>
        </p:spPr>
        <p:txBody>
          <a:bodyPr/>
          <a:lstStyle>
            <a:lvl1pPr marL="0" indent="0">
              <a:buNone/>
              <a:defRPr sz="1897"/>
            </a:lvl1pPr>
            <a:lvl2pPr marL="541965" indent="0">
              <a:buNone/>
              <a:defRPr sz="1660"/>
            </a:lvl2pPr>
            <a:lvl3pPr marL="1083930" indent="0">
              <a:buNone/>
              <a:defRPr sz="1422"/>
            </a:lvl3pPr>
            <a:lvl4pPr marL="1625895" indent="0">
              <a:buNone/>
              <a:defRPr sz="1185"/>
            </a:lvl4pPr>
            <a:lvl5pPr marL="2167860" indent="0">
              <a:buNone/>
              <a:defRPr sz="1185"/>
            </a:lvl5pPr>
            <a:lvl6pPr marL="2709824" indent="0">
              <a:buNone/>
              <a:defRPr sz="1185"/>
            </a:lvl6pPr>
            <a:lvl7pPr marL="3251789" indent="0">
              <a:buNone/>
              <a:defRPr sz="1185"/>
            </a:lvl7pPr>
            <a:lvl8pPr marL="3793754" indent="0">
              <a:buNone/>
              <a:defRPr sz="1185"/>
            </a:lvl8pPr>
            <a:lvl9pPr marL="4335719" indent="0">
              <a:buNone/>
              <a:defRPr sz="1185"/>
            </a:lvl9pPr>
          </a:lstStyle>
          <a:p>
            <a:pPr lvl="0"/>
            <a:r>
              <a:rPr lang="en-US" smtClean="0"/>
              <a:t>Edit Master text styles</a:t>
            </a:r>
          </a:p>
        </p:txBody>
      </p:sp>
      <p:sp>
        <p:nvSpPr>
          <p:cNvPr id="5" name="Date Placeholder 4"/>
          <p:cNvSpPr>
            <a:spLocks noGrp="1"/>
          </p:cNvSpPr>
          <p:nvPr>
            <p:ph type="dt" sz="half" idx="10"/>
          </p:nvPr>
        </p:nvSpPr>
        <p:spPr/>
        <p:txBody>
          <a:bodyPr/>
          <a:lstStyle/>
          <a:p>
            <a:fld id="{EBDBBAA7-48FF-40E0-9EC5-4705A159C658}"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3B5D8-878A-4A9F-A727-C1549BAB401C}" type="slidenum">
              <a:rPr lang="en-US" smtClean="0"/>
              <a:t>‹#›</a:t>
            </a:fld>
            <a:endParaRPr lang="en-US"/>
          </a:p>
        </p:txBody>
      </p:sp>
    </p:spTree>
    <p:extLst>
      <p:ext uri="{BB962C8B-B14F-4D97-AF65-F5344CB8AC3E}">
        <p14:creationId xmlns:p14="http://schemas.microsoft.com/office/powerpoint/2010/main" val="32937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41972"/>
            <a:ext cx="3932237" cy="1896904"/>
          </a:xfrm>
        </p:spPr>
        <p:txBody>
          <a:bodyPr anchor="b"/>
          <a:lstStyle>
            <a:lvl1pPr>
              <a:defRPr sz="379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1170512"/>
            <a:ext cx="6172200" cy="5777277"/>
          </a:xfrm>
        </p:spPr>
        <p:txBody>
          <a:bodyPr anchor="t"/>
          <a:lstStyle>
            <a:lvl1pPr marL="0" indent="0">
              <a:buNone/>
              <a:defRPr sz="3793"/>
            </a:lvl1pPr>
            <a:lvl2pPr marL="541965" indent="0">
              <a:buNone/>
              <a:defRPr sz="3319"/>
            </a:lvl2pPr>
            <a:lvl3pPr marL="1083930" indent="0">
              <a:buNone/>
              <a:defRPr sz="2845"/>
            </a:lvl3pPr>
            <a:lvl4pPr marL="1625895" indent="0">
              <a:buNone/>
              <a:defRPr sz="2371"/>
            </a:lvl4pPr>
            <a:lvl5pPr marL="2167860" indent="0">
              <a:buNone/>
              <a:defRPr sz="2371"/>
            </a:lvl5pPr>
            <a:lvl6pPr marL="2709824" indent="0">
              <a:buNone/>
              <a:defRPr sz="2371"/>
            </a:lvl6pPr>
            <a:lvl7pPr marL="3251789" indent="0">
              <a:buNone/>
              <a:defRPr sz="2371"/>
            </a:lvl7pPr>
            <a:lvl8pPr marL="3793754" indent="0">
              <a:buNone/>
              <a:defRPr sz="2371"/>
            </a:lvl8pPr>
            <a:lvl9pPr marL="4335719" indent="0">
              <a:buNone/>
              <a:defRPr sz="2371"/>
            </a:lvl9pPr>
          </a:lstStyle>
          <a:p>
            <a:r>
              <a:rPr lang="en-US" smtClean="0"/>
              <a:t>Click icon to add picture</a:t>
            </a:r>
            <a:endParaRPr lang="en-US" dirty="0"/>
          </a:p>
        </p:txBody>
      </p:sp>
      <p:sp>
        <p:nvSpPr>
          <p:cNvPr id="4" name="Text Placeholder 3"/>
          <p:cNvSpPr>
            <a:spLocks noGrp="1"/>
          </p:cNvSpPr>
          <p:nvPr>
            <p:ph type="body" sz="half" idx="2"/>
          </p:nvPr>
        </p:nvSpPr>
        <p:spPr>
          <a:xfrm>
            <a:off x="839788" y="2438877"/>
            <a:ext cx="3932237" cy="4518320"/>
          </a:xfrm>
        </p:spPr>
        <p:txBody>
          <a:bodyPr/>
          <a:lstStyle>
            <a:lvl1pPr marL="0" indent="0">
              <a:buNone/>
              <a:defRPr sz="1897"/>
            </a:lvl1pPr>
            <a:lvl2pPr marL="541965" indent="0">
              <a:buNone/>
              <a:defRPr sz="1660"/>
            </a:lvl2pPr>
            <a:lvl3pPr marL="1083930" indent="0">
              <a:buNone/>
              <a:defRPr sz="1422"/>
            </a:lvl3pPr>
            <a:lvl4pPr marL="1625895" indent="0">
              <a:buNone/>
              <a:defRPr sz="1185"/>
            </a:lvl4pPr>
            <a:lvl5pPr marL="2167860" indent="0">
              <a:buNone/>
              <a:defRPr sz="1185"/>
            </a:lvl5pPr>
            <a:lvl6pPr marL="2709824" indent="0">
              <a:buNone/>
              <a:defRPr sz="1185"/>
            </a:lvl6pPr>
            <a:lvl7pPr marL="3251789" indent="0">
              <a:buNone/>
              <a:defRPr sz="1185"/>
            </a:lvl7pPr>
            <a:lvl8pPr marL="3793754" indent="0">
              <a:buNone/>
              <a:defRPr sz="1185"/>
            </a:lvl8pPr>
            <a:lvl9pPr marL="4335719" indent="0">
              <a:buNone/>
              <a:defRPr sz="1185"/>
            </a:lvl9pPr>
          </a:lstStyle>
          <a:p>
            <a:pPr lvl="0"/>
            <a:r>
              <a:rPr lang="en-US" smtClean="0"/>
              <a:t>Edit Master text styles</a:t>
            </a:r>
          </a:p>
        </p:txBody>
      </p:sp>
      <p:sp>
        <p:nvSpPr>
          <p:cNvPr id="5" name="Date Placeholder 4"/>
          <p:cNvSpPr>
            <a:spLocks noGrp="1"/>
          </p:cNvSpPr>
          <p:nvPr>
            <p:ph type="dt" sz="half" idx="10"/>
          </p:nvPr>
        </p:nvSpPr>
        <p:spPr/>
        <p:txBody>
          <a:bodyPr/>
          <a:lstStyle/>
          <a:p>
            <a:fld id="{EBDBBAA7-48FF-40E0-9EC5-4705A159C658}"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3B5D8-878A-4A9F-A727-C1549BAB401C}" type="slidenum">
              <a:rPr lang="en-US" smtClean="0"/>
              <a:t>‹#›</a:t>
            </a:fld>
            <a:endParaRPr lang="en-US"/>
          </a:p>
        </p:txBody>
      </p:sp>
    </p:spTree>
    <p:extLst>
      <p:ext uri="{BB962C8B-B14F-4D97-AF65-F5344CB8AC3E}">
        <p14:creationId xmlns:p14="http://schemas.microsoft.com/office/powerpoint/2010/main" val="274955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2827"/>
            <a:ext cx="10515600" cy="157134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164126"/>
            <a:ext cx="10515600" cy="515814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7534926"/>
            <a:ext cx="2743200" cy="432825"/>
          </a:xfrm>
          <a:prstGeom prst="rect">
            <a:avLst/>
          </a:prstGeom>
        </p:spPr>
        <p:txBody>
          <a:bodyPr vert="horz" lIns="91440" tIns="45720" rIns="91440" bIns="45720" rtlCol="0" anchor="ctr"/>
          <a:lstStyle>
            <a:lvl1pPr algn="l">
              <a:defRPr sz="1422">
                <a:solidFill>
                  <a:schemeClr val="tx1">
                    <a:tint val="75000"/>
                  </a:schemeClr>
                </a:solidFill>
              </a:defRPr>
            </a:lvl1pPr>
          </a:lstStyle>
          <a:p>
            <a:fld id="{EBDBBAA7-48FF-40E0-9EC5-4705A159C658}" type="datetimeFigureOut">
              <a:rPr lang="en-US" smtClean="0"/>
              <a:t>11/20/2019</a:t>
            </a:fld>
            <a:endParaRPr lang="en-US"/>
          </a:p>
        </p:txBody>
      </p:sp>
      <p:sp>
        <p:nvSpPr>
          <p:cNvPr id="5" name="Footer Placeholder 4"/>
          <p:cNvSpPr>
            <a:spLocks noGrp="1"/>
          </p:cNvSpPr>
          <p:nvPr>
            <p:ph type="ftr" sz="quarter" idx="3"/>
          </p:nvPr>
        </p:nvSpPr>
        <p:spPr>
          <a:xfrm>
            <a:off x="4038600" y="7534926"/>
            <a:ext cx="4114800" cy="4328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7534926"/>
            <a:ext cx="2743200" cy="432825"/>
          </a:xfrm>
          <a:prstGeom prst="rect">
            <a:avLst/>
          </a:prstGeom>
        </p:spPr>
        <p:txBody>
          <a:bodyPr vert="horz" lIns="91440" tIns="45720" rIns="91440" bIns="45720" rtlCol="0" anchor="ctr"/>
          <a:lstStyle>
            <a:lvl1pPr algn="r">
              <a:defRPr sz="1422">
                <a:solidFill>
                  <a:schemeClr val="tx1">
                    <a:tint val="75000"/>
                  </a:schemeClr>
                </a:solidFill>
              </a:defRPr>
            </a:lvl1pPr>
          </a:lstStyle>
          <a:p>
            <a:fld id="{3B73B5D8-878A-4A9F-A727-C1549BAB401C}" type="slidenum">
              <a:rPr lang="en-US" smtClean="0"/>
              <a:t>‹#›</a:t>
            </a:fld>
            <a:endParaRPr lang="en-US"/>
          </a:p>
        </p:txBody>
      </p:sp>
    </p:spTree>
    <p:extLst>
      <p:ext uri="{BB962C8B-B14F-4D97-AF65-F5344CB8AC3E}">
        <p14:creationId xmlns:p14="http://schemas.microsoft.com/office/powerpoint/2010/main" val="3883492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83930" rtl="0" eaLnBrk="1" latinLnBrk="0" hangingPunct="1">
        <a:lnSpc>
          <a:spcPct val="90000"/>
        </a:lnSpc>
        <a:spcBef>
          <a:spcPct val="0"/>
        </a:spcBef>
        <a:buNone/>
        <a:defRPr sz="5216" kern="1200">
          <a:solidFill>
            <a:schemeClr val="tx1"/>
          </a:solidFill>
          <a:latin typeface="+mj-lt"/>
          <a:ea typeface="+mj-ea"/>
          <a:cs typeface="+mj-cs"/>
        </a:defRPr>
      </a:lvl1pPr>
    </p:titleStyle>
    <p:bodyStyle>
      <a:lvl1pPr marL="270982" indent="-270982" algn="l" defTabSz="1083930" rtl="0" eaLnBrk="1" latinLnBrk="0" hangingPunct="1">
        <a:lnSpc>
          <a:spcPct val="90000"/>
        </a:lnSpc>
        <a:spcBef>
          <a:spcPts val="1185"/>
        </a:spcBef>
        <a:buFont typeface="Arial" panose="020B0604020202020204" pitchFamily="34" charset="0"/>
        <a:buChar char="•"/>
        <a:defRPr sz="3319" kern="1200">
          <a:solidFill>
            <a:schemeClr val="tx1"/>
          </a:solidFill>
          <a:latin typeface="+mn-lt"/>
          <a:ea typeface="+mn-ea"/>
          <a:cs typeface="+mn-cs"/>
        </a:defRPr>
      </a:lvl1pPr>
      <a:lvl2pPr marL="812947" indent="-270982" algn="l" defTabSz="1083930" rtl="0" eaLnBrk="1" latinLnBrk="0" hangingPunct="1">
        <a:lnSpc>
          <a:spcPct val="90000"/>
        </a:lnSpc>
        <a:spcBef>
          <a:spcPts val="593"/>
        </a:spcBef>
        <a:buFont typeface="Arial" panose="020B0604020202020204" pitchFamily="34" charset="0"/>
        <a:buChar char="•"/>
        <a:defRPr sz="2845" kern="1200">
          <a:solidFill>
            <a:schemeClr val="tx1"/>
          </a:solidFill>
          <a:latin typeface="+mn-lt"/>
          <a:ea typeface="+mn-ea"/>
          <a:cs typeface="+mn-cs"/>
        </a:defRPr>
      </a:lvl2pPr>
      <a:lvl3pPr marL="1354912" indent="-270982" algn="l" defTabSz="1083930" rtl="0" eaLnBrk="1" latinLnBrk="0" hangingPunct="1">
        <a:lnSpc>
          <a:spcPct val="90000"/>
        </a:lnSpc>
        <a:spcBef>
          <a:spcPts val="593"/>
        </a:spcBef>
        <a:buFont typeface="Arial" panose="020B0604020202020204" pitchFamily="34" charset="0"/>
        <a:buChar char="•"/>
        <a:defRPr sz="2371" kern="1200">
          <a:solidFill>
            <a:schemeClr val="tx1"/>
          </a:solidFill>
          <a:latin typeface="+mn-lt"/>
          <a:ea typeface="+mn-ea"/>
          <a:cs typeface="+mn-cs"/>
        </a:defRPr>
      </a:lvl3pPr>
      <a:lvl4pPr marL="1896877" indent="-270982" algn="l" defTabSz="1083930" rtl="0" eaLnBrk="1" latinLnBrk="0" hangingPunct="1">
        <a:lnSpc>
          <a:spcPct val="90000"/>
        </a:lnSpc>
        <a:spcBef>
          <a:spcPts val="593"/>
        </a:spcBef>
        <a:buFont typeface="Arial" panose="020B0604020202020204" pitchFamily="34" charset="0"/>
        <a:buChar char="•"/>
        <a:defRPr sz="2134" kern="1200">
          <a:solidFill>
            <a:schemeClr val="tx1"/>
          </a:solidFill>
          <a:latin typeface="+mn-lt"/>
          <a:ea typeface="+mn-ea"/>
          <a:cs typeface="+mn-cs"/>
        </a:defRPr>
      </a:lvl4pPr>
      <a:lvl5pPr marL="2438842" indent="-270982" algn="l" defTabSz="1083930" rtl="0" eaLnBrk="1" latinLnBrk="0" hangingPunct="1">
        <a:lnSpc>
          <a:spcPct val="90000"/>
        </a:lnSpc>
        <a:spcBef>
          <a:spcPts val="593"/>
        </a:spcBef>
        <a:buFont typeface="Arial" panose="020B0604020202020204" pitchFamily="34" charset="0"/>
        <a:buChar char="•"/>
        <a:defRPr sz="2134" kern="1200">
          <a:solidFill>
            <a:schemeClr val="tx1"/>
          </a:solidFill>
          <a:latin typeface="+mn-lt"/>
          <a:ea typeface="+mn-ea"/>
          <a:cs typeface="+mn-cs"/>
        </a:defRPr>
      </a:lvl5pPr>
      <a:lvl6pPr marL="2980807" indent="-270982" algn="l" defTabSz="1083930" rtl="0" eaLnBrk="1" latinLnBrk="0" hangingPunct="1">
        <a:lnSpc>
          <a:spcPct val="90000"/>
        </a:lnSpc>
        <a:spcBef>
          <a:spcPts val="593"/>
        </a:spcBef>
        <a:buFont typeface="Arial" panose="020B0604020202020204" pitchFamily="34" charset="0"/>
        <a:buChar char="•"/>
        <a:defRPr sz="2134" kern="1200">
          <a:solidFill>
            <a:schemeClr val="tx1"/>
          </a:solidFill>
          <a:latin typeface="+mn-lt"/>
          <a:ea typeface="+mn-ea"/>
          <a:cs typeface="+mn-cs"/>
        </a:defRPr>
      </a:lvl6pPr>
      <a:lvl7pPr marL="3522772" indent="-270982" algn="l" defTabSz="1083930" rtl="0" eaLnBrk="1" latinLnBrk="0" hangingPunct="1">
        <a:lnSpc>
          <a:spcPct val="90000"/>
        </a:lnSpc>
        <a:spcBef>
          <a:spcPts val="593"/>
        </a:spcBef>
        <a:buFont typeface="Arial" panose="020B0604020202020204" pitchFamily="34" charset="0"/>
        <a:buChar char="•"/>
        <a:defRPr sz="2134" kern="1200">
          <a:solidFill>
            <a:schemeClr val="tx1"/>
          </a:solidFill>
          <a:latin typeface="+mn-lt"/>
          <a:ea typeface="+mn-ea"/>
          <a:cs typeface="+mn-cs"/>
        </a:defRPr>
      </a:lvl7pPr>
      <a:lvl8pPr marL="4064737" indent="-270982" algn="l" defTabSz="1083930" rtl="0" eaLnBrk="1" latinLnBrk="0" hangingPunct="1">
        <a:lnSpc>
          <a:spcPct val="90000"/>
        </a:lnSpc>
        <a:spcBef>
          <a:spcPts val="593"/>
        </a:spcBef>
        <a:buFont typeface="Arial" panose="020B0604020202020204" pitchFamily="34" charset="0"/>
        <a:buChar char="•"/>
        <a:defRPr sz="2134" kern="1200">
          <a:solidFill>
            <a:schemeClr val="tx1"/>
          </a:solidFill>
          <a:latin typeface="+mn-lt"/>
          <a:ea typeface="+mn-ea"/>
          <a:cs typeface="+mn-cs"/>
        </a:defRPr>
      </a:lvl8pPr>
      <a:lvl9pPr marL="4606701" indent="-270982" algn="l" defTabSz="1083930" rtl="0" eaLnBrk="1" latinLnBrk="0" hangingPunct="1">
        <a:lnSpc>
          <a:spcPct val="90000"/>
        </a:lnSpc>
        <a:spcBef>
          <a:spcPts val="593"/>
        </a:spcBef>
        <a:buFont typeface="Arial" panose="020B0604020202020204" pitchFamily="34" charset="0"/>
        <a:buChar char="•"/>
        <a:defRPr sz="2134" kern="1200">
          <a:solidFill>
            <a:schemeClr val="tx1"/>
          </a:solidFill>
          <a:latin typeface="+mn-lt"/>
          <a:ea typeface="+mn-ea"/>
          <a:cs typeface="+mn-cs"/>
        </a:defRPr>
      </a:lvl9pPr>
    </p:bodyStyle>
    <p:otherStyle>
      <a:defPPr>
        <a:defRPr lang="en-US"/>
      </a:defPPr>
      <a:lvl1pPr marL="0" algn="l" defTabSz="1083930" rtl="0" eaLnBrk="1" latinLnBrk="0" hangingPunct="1">
        <a:defRPr sz="2134" kern="1200">
          <a:solidFill>
            <a:schemeClr val="tx1"/>
          </a:solidFill>
          <a:latin typeface="+mn-lt"/>
          <a:ea typeface="+mn-ea"/>
          <a:cs typeface="+mn-cs"/>
        </a:defRPr>
      </a:lvl1pPr>
      <a:lvl2pPr marL="541965" algn="l" defTabSz="1083930" rtl="0" eaLnBrk="1" latinLnBrk="0" hangingPunct="1">
        <a:defRPr sz="2134" kern="1200">
          <a:solidFill>
            <a:schemeClr val="tx1"/>
          </a:solidFill>
          <a:latin typeface="+mn-lt"/>
          <a:ea typeface="+mn-ea"/>
          <a:cs typeface="+mn-cs"/>
        </a:defRPr>
      </a:lvl2pPr>
      <a:lvl3pPr marL="1083930" algn="l" defTabSz="1083930" rtl="0" eaLnBrk="1" latinLnBrk="0" hangingPunct="1">
        <a:defRPr sz="2134" kern="1200">
          <a:solidFill>
            <a:schemeClr val="tx1"/>
          </a:solidFill>
          <a:latin typeface="+mn-lt"/>
          <a:ea typeface="+mn-ea"/>
          <a:cs typeface="+mn-cs"/>
        </a:defRPr>
      </a:lvl3pPr>
      <a:lvl4pPr marL="1625895" algn="l" defTabSz="1083930" rtl="0" eaLnBrk="1" latinLnBrk="0" hangingPunct="1">
        <a:defRPr sz="2134" kern="1200">
          <a:solidFill>
            <a:schemeClr val="tx1"/>
          </a:solidFill>
          <a:latin typeface="+mn-lt"/>
          <a:ea typeface="+mn-ea"/>
          <a:cs typeface="+mn-cs"/>
        </a:defRPr>
      </a:lvl4pPr>
      <a:lvl5pPr marL="2167860" algn="l" defTabSz="1083930" rtl="0" eaLnBrk="1" latinLnBrk="0" hangingPunct="1">
        <a:defRPr sz="2134" kern="1200">
          <a:solidFill>
            <a:schemeClr val="tx1"/>
          </a:solidFill>
          <a:latin typeface="+mn-lt"/>
          <a:ea typeface="+mn-ea"/>
          <a:cs typeface="+mn-cs"/>
        </a:defRPr>
      </a:lvl5pPr>
      <a:lvl6pPr marL="2709824" algn="l" defTabSz="1083930" rtl="0" eaLnBrk="1" latinLnBrk="0" hangingPunct="1">
        <a:defRPr sz="2134" kern="1200">
          <a:solidFill>
            <a:schemeClr val="tx1"/>
          </a:solidFill>
          <a:latin typeface="+mn-lt"/>
          <a:ea typeface="+mn-ea"/>
          <a:cs typeface="+mn-cs"/>
        </a:defRPr>
      </a:lvl6pPr>
      <a:lvl7pPr marL="3251789" algn="l" defTabSz="1083930" rtl="0" eaLnBrk="1" latinLnBrk="0" hangingPunct="1">
        <a:defRPr sz="2134" kern="1200">
          <a:solidFill>
            <a:schemeClr val="tx1"/>
          </a:solidFill>
          <a:latin typeface="+mn-lt"/>
          <a:ea typeface="+mn-ea"/>
          <a:cs typeface="+mn-cs"/>
        </a:defRPr>
      </a:lvl7pPr>
      <a:lvl8pPr marL="3793754" algn="l" defTabSz="1083930" rtl="0" eaLnBrk="1" latinLnBrk="0" hangingPunct="1">
        <a:defRPr sz="2134" kern="1200">
          <a:solidFill>
            <a:schemeClr val="tx1"/>
          </a:solidFill>
          <a:latin typeface="+mn-lt"/>
          <a:ea typeface="+mn-ea"/>
          <a:cs typeface="+mn-cs"/>
        </a:defRPr>
      </a:lvl8pPr>
      <a:lvl9pPr marL="4335719" algn="l" defTabSz="1083930" rtl="0" eaLnBrk="1" latinLnBrk="0" hangingPunct="1">
        <a:defRPr sz="2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424955" y="6441744"/>
            <a:ext cx="2683812" cy="1477328"/>
          </a:xfrm>
          <a:prstGeom prst="rect">
            <a:avLst/>
          </a:prstGeom>
          <a:noFill/>
        </p:spPr>
        <p:txBody>
          <a:bodyPr wrap="none" rtlCol="0">
            <a:spAutoFit/>
          </a:bodyPr>
          <a:lstStyle/>
          <a:p>
            <a:pPr algn="r"/>
            <a:r>
              <a:rPr lang="en-US" dirty="0">
                <a:latin typeface="BPG Arial" panose="020B0604020202020204" pitchFamily="34" charset="0"/>
                <a:cs typeface="BPG Arial" panose="020B0604020202020204" pitchFamily="34" charset="0"/>
              </a:rPr>
              <a:t>*</a:t>
            </a:r>
            <a:r>
              <a:rPr lang="en-US" dirty="0" smtClean="0">
                <a:latin typeface="BPG Arial" panose="020B0604020202020204" pitchFamily="34" charset="0"/>
                <a:cs typeface="BPG Arial" panose="020B0604020202020204" pitchFamily="34" charset="0"/>
              </a:rPr>
              <a:t>1115</a:t>
            </a:r>
          </a:p>
          <a:p>
            <a:pPr algn="r"/>
            <a:endParaRPr lang="en-US" dirty="0">
              <a:latin typeface="BPG Arial" panose="020B0604020202020204" pitchFamily="34" charset="0"/>
              <a:cs typeface="BPG Arial" panose="020B0604020202020204" pitchFamily="34" charset="0"/>
            </a:endParaRPr>
          </a:p>
          <a:p>
            <a:pPr algn="r"/>
            <a:r>
              <a:rPr lang="en-US" dirty="0" smtClean="0">
                <a:latin typeface="BPG Arial" panose="020B0604020202020204" pitchFamily="34" charset="0"/>
                <a:cs typeface="BPG Arial" panose="020B0604020202020204" pitchFamily="34" charset="0"/>
              </a:rPr>
              <a:t>info@primeinsurance.ge</a:t>
            </a:r>
          </a:p>
          <a:p>
            <a:pPr algn="r"/>
            <a:endParaRPr lang="en-US" dirty="0" smtClean="0">
              <a:latin typeface="BPG Arial" panose="020B0604020202020204" pitchFamily="34" charset="0"/>
              <a:cs typeface="BPG Arial" panose="020B0604020202020204" pitchFamily="34" charset="0"/>
            </a:endParaRPr>
          </a:p>
          <a:p>
            <a:pPr algn="r"/>
            <a:r>
              <a:rPr lang="en-US" dirty="0" smtClean="0">
                <a:latin typeface="BPG Arial" panose="020B0604020202020204" pitchFamily="34" charset="0"/>
                <a:cs typeface="BPG Arial" panose="020B0604020202020204" pitchFamily="34" charset="0"/>
              </a:rPr>
              <a:t>www.PrimeInsurance.ge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865" y="7467639"/>
            <a:ext cx="428625" cy="4286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8767" y="6425855"/>
            <a:ext cx="428625" cy="4286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8767" y="6966095"/>
            <a:ext cx="428625" cy="428625"/>
          </a:xfrm>
          <a:prstGeom prst="rect">
            <a:avLst/>
          </a:prstGeom>
        </p:spPr>
      </p:pic>
      <p:sp>
        <p:nvSpPr>
          <p:cNvPr id="7" name="Rectangle 6"/>
          <p:cNvSpPr/>
          <p:nvPr/>
        </p:nvSpPr>
        <p:spPr>
          <a:xfrm>
            <a:off x="322117" y="3400926"/>
            <a:ext cx="6559946" cy="981754"/>
          </a:xfrm>
          <a:prstGeom prst="rect">
            <a:avLst/>
          </a:prstGeom>
          <a:solidFill>
            <a:srgbClr val="73C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Box 5"/>
          <p:cNvSpPr txBox="1"/>
          <p:nvPr/>
        </p:nvSpPr>
        <p:spPr>
          <a:xfrm>
            <a:off x="546707" y="3551683"/>
            <a:ext cx="6226233" cy="584775"/>
          </a:xfrm>
          <a:prstGeom prst="rect">
            <a:avLst/>
          </a:prstGeom>
          <a:noFill/>
        </p:spPr>
        <p:txBody>
          <a:bodyPr wrap="square" rtlCol="0">
            <a:spAutoFit/>
          </a:bodyPr>
          <a:lstStyle/>
          <a:p>
            <a:pPr algn="ctr"/>
            <a:r>
              <a:rPr lang="ka-GE" sz="1600" dirty="0" smtClean="0">
                <a:solidFill>
                  <a:schemeClr val="bg1"/>
                </a:solidFill>
                <a:latin typeface="BPG Nino Mtavruli" panose="02000806000000020004" pitchFamily="2" charset="0"/>
              </a:rPr>
              <a:t>კორპორატიული ჯანმრთელობის </a:t>
            </a:r>
            <a:r>
              <a:rPr lang="ka-GE" sz="1600" dirty="0">
                <a:solidFill>
                  <a:schemeClr val="bg1"/>
                </a:solidFill>
                <a:latin typeface="BPG Nino Mtavruli" panose="02000806000000020004" pitchFamily="2" charset="0"/>
              </a:rPr>
              <a:t>დაზღვევა - </a:t>
            </a:r>
            <a:r>
              <a:rPr lang="ka-GE" sz="1600" dirty="0" smtClean="0">
                <a:solidFill>
                  <a:schemeClr val="bg1"/>
                </a:solidFill>
                <a:latin typeface="BPG Nino Mtavruli" panose="02000806000000020004" pitchFamily="2" charset="0"/>
              </a:rPr>
              <a:t>შეთავაზება</a:t>
            </a:r>
            <a:r>
              <a:rPr lang="en-US" sz="1600" dirty="0" smtClean="0">
                <a:solidFill>
                  <a:schemeClr val="bg1"/>
                </a:solidFill>
                <a:latin typeface="BPG Nino Mtavruli" panose="02000806000000020004" pitchFamily="2" charset="0"/>
              </a:rPr>
              <a:t> </a:t>
            </a:r>
            <a:r>
              <a:rPr lang="ka-GE" sz="1600" dirty="0" smtClean="0">
                <a:solidFill>
                  <a:schemeClr val="bg1"/>
                </a:solidFill>
                <a:latin typeface="BPG Nino Mtavruli" panose="02000806000000020004" pitchFamily="2" charset="0"/>
              </a:rPr>
              <a:t>ადვოკატთა ასოციაციისთვის</a:t>
            </a:r>
            <a:endParaRPr lang="en-US" sz="1600" dirty="0">
              <a:solidFill>
                <a:schemeClr val="bg1"/>
              </a:solidFill>
              <a:latin typeface="BPG Nino Mtavruli" panose="02000806000000020004" pitchFamily="2" charset="0"/>
            </a:endParaRPr>
          </a:p>
        </p:txBody>
      </p:sp>
    </p:spTree>
    <p:extLst>
      <p:ext uri="{BB962C8B-B14F-4D97-AF65-F5344CB8AC3E}">
        <p14:creationId xmlns:p14="http://schemas.microsoft.com/office/powerpoint/2010/main" val="4092634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21257" y="3480993"/>
            <a:ext cx="3659976" cy="1754326"/>
          </a:xfrm>
          <a:prstGeom prst="rect">
            <a:avLst/>
          </a:prstGeom>
          <a:noFill/>
        </p:spPr>
        <p:txBody>
          <a:bodyPr wrap="none" rtlCol="0">
            <a:spAutoFit/>
          </a:bodyPr>
          <a:lstStyle/>
          <a:p>
            <a:r>
              <a:rPr lang="ka-GE" sz="3600" dirty="0" smtClean="0">
                <a:solidFill>
                  <a:srgbClr val="1E2257"/>
                </a:solidFill>
                <a:latin typeface="BPG Nino Mtavruli" panose="02000806000000020004" pitchFamily="2" charset="0"/>
              </a:rPr>
              <a:t>ჯანმრთელობის</a:t>
            </a:r>
          </a:p>
          <a:p>
            <a:r>
              <a:rPr lang="ka-GE" sz="3600" dirty="0" smtClean="0">
                <a:solidFill>
                  <a:srgbClr val="1E2257"/>
                </a:solidFill>
                <a:latin typeface="BPG Nino Mtavruli" panose="02000806000000020004" pitchFamily="2" charset="0"/>
              </a:rPr>
              <a:t>დაზღვევის</a:t>
            </a:r>
          </a:p>
          <a:p>
            <a:r>
              <a:rPr lang="ka-GE" sz="3600" dirty="0" smtClean="0">
                <a:solidFill>
                  <a:srgbClr val="1E2257"/>
                </a:solidFill>
                <a:latin typeface="BPG Nino Mtavruli" panose="02000806000000020004" pitchFamily="2" charset="0"/>
              </a:rPr>
              <a:t>შეთავაზება</a:t>
            </a:r>
            <a:endParaRPr lang="en-US" sz="3600" dirty="0">
              <a:solidFill>
                <a:srgbClr val="1E2257"/>
              </a:solidFill>
              <a:latin typeface="BPG Nino Mtavruli" panose="02000806000000020004" pitchFamily="2" charset="0"/>
            </a:endParaRPr>
          </a:p>
        </p:txBody>
      </p:sp>
      <p:sp>
        <p:nvSpPr>
          <p:cNvPr id="5" name="Rectangle 4"/>
          <p:cNvSpPr/>
          <p:nvPr/>
        </p:nvSpPr>
        <p:spPr>
          <a:xfrm>
            <a:off x="7561359" y="2866237"/>
            <a:ext cx="62186" cy="2721935"/>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0611297" y="7538484"/>
            <a:ext cx="1456660" cy="308344"/>
            <a:chOff x="10185994" y="7527852"/>
            <a:chExt cx="1456660" cy="308344"/>
          </a:xfrm>
        </p:grpSpPr>
        <p:sp>
          <p:nvSpPr>
            <p:cNvPr id="7" name="Rectangle 6"/>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8" name="TextBox 7"/>
            <p:cNvSpPr txBox="1"/>
            <p:nvPr/>
          </p:nvSpPr>
          <p:spPr>
            <a:xfrm>
              <a:off x="10791347" y="7559197"/>
              <a:ext cx="258404" cy="276999"/>
            </a:xfrm>
            <a:prstGeom prst="rect">
              <a:avLst/>
            </a:prstGeom>
            <a:noFill/>
          </p:spPr>
          <p:txBody>
            <a:bodyPr wrap="none" rtlCol="0">
              <a:spAutoFit/>
            </a:bodyPr>
            <a:lstStyle/>
            <a:p>
              <a:r>
                <a:rPr lang="en-US" sz="1200" dirty="0">
                  <a:solidFill>
                    <a:schemeClr val="bg1"/>
                  </a:solidFill>
                  <a:latin typeface="BPG Nino Mtavruli" panose="02000806000000020004" pitchFamily="2" charset="0"/>
                </a:rPr>
                <a:t>6</a:t>
              </a:r>
            </a:p>
          </p:txBody>
        </p:sp>
      </p:grpSp>
      <p:graphicFrame>
        <p:nvGraphicFramePr>
          <p:cNvPr id="2" name="Table 1"/>
          <p:cNvGraphicFramePr>
            <a:graphicFrameLocks noGrp="1"/>
          </p:cNvGraphicFramePr>
          <p:nvPr>
            <p:extLst>
              <p:ext uri="{D42A27DB-BD31-4B8C-83A1-F6EECF244321}">
                <p14:modId xmlns:p14="http://schemas.microsoft.com/office/powerpoint/2010/main" val="2151481977"/>
              </p:ext>
            </p:extLst>
          </p:nvPr>
        </p:nvGraphicFramePr>
        <p:xfrm>
          <a:off x="509387" y="430395"/>
          <a:ext cx="6752651" cy="7405799"/>
        </p:xfrm>
        <a:graphic>
          <a:graphicData uri="http://schemas.openxmlformats.org/drawingml/2006/table">
            <a:tbl>
              <a:tblPr/>
              <a:tblGrid>
                <a:gridCol w="4259735"/>
                <a:gridCol w="1246458"/>
                <a:gridCol w="1246458"/>
              </a:tblGrid>
              <a:tr h="305789">
                <a:tc rowSpan="2">
                  <a:txBody>
                    <a:bodyPr/>
                    <a:lstStyle/>
                    <a:p>
                      <a:pPr algn="ctr" rtl="0" fontAlgn="ctr"/>
                      <a:r>
                        <a:rPr lang="ka-GE" sz="1300" b="1" i="0" u="none" strike="noStrike" dirty="0">
                          <a:solidFill>
                            <a:srgbClr val="FFFFFF"/>
                          </a:solidFill>
                          <a:effectLst/>
                          <a:latin typeface="BPG Nino Mtavruli" panose="020B0604020202020204" charset="0"/>
                        </a:rPr>
                        <a:t>პაკეტი - </a:t>
                      </a:r>
                      <a:r>
                        <a:rPr lang="ka-GE" sz="1300" b="1" i="0" u="none" strike="noStrike" dirty="0" smtClean="0">
                          <a:solidFill>
                            <a:srgbClr val="FFFFFF"/>
                          </a:solidFill>
                          <a:effectLst/>
                          <a:latin typeface="BPG Nino Mtavruli" panose="020B0604020202020204" charset="0"/>
                        </a:rPr>
                        <a:t>პრემიუმი</a:t>
                      </a:r>
                      <a:endParaRPr lang="ka-GE" sz="1300" b="1" i="0" u="none" strike="noStrike" dirty="0">
                        <a:solidFill>
                          <a:srgbClr val="FFFFFF"/>
                        </a:solidFill>
                        <a:effectLst/>
                        <a:latin typeface="BPG Nino Mtavruli" panose="020B0604020202020204" charset="0"/>
                      </a:endParaRP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E2257"/>
                    </a:solidFill>
                  </a:tcPr>
                </a:tc>
                <a:tc>
                  <a:txBody>
                    <a:bodyPr/>
                    <a:lstStyle/>
                    <a:p>
                      <a:pPr algn="ctr" rtl="0" fontAlgn="ctr"/>
                      <a:r>
                        <a:rPr lang="en-US" sz="1300" b="1" i="0" u="none" strike="noStrike">
                          <a:solidFill>
                            <a:srgbClr val="FFFFFF"/>
                          </a:solidFill>
                          <a:effectLst/>
                          <a:latin typeface="BPG Nino Mtavruli" panose="020B0604020202020204" charset="0"/>
                        </a:rPr>
                        <a:t>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E2257"/>
                    </a:solidFill>
                  </a:tcPr>
                </a:tc>
                <a:tc>
                  <a:txBody>
                    <a:bodyPr/>
                    <a:lstStyle/>
                    <a:p>
                      <a:pPr algn="ctr" rtl="0" fontAlgn="ctr"/>
                      <a:r>
                        <a:rPr lang="en-US" sz="1300" b="1" i="0" u="none" strike="noStrike">
                          <a:solidFill>
                            <a:srgbClr val="FFFFFF"/>
                          </a:solidFill>
                          <a:effectLst/>
                          <a:latin typeface="BPG Nino Mtavruli" panose="020B0604020202020204" charset="0"/>
                        </a:rPr>
                        <a:t> </a:t>
                      </a:r>
                    </a:p>
                  </a:txBody>
                  <a:tcPr marL="6655" marR="6655" marT="665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E2257"/>
                    </a:solidFill>
                  </a:tcPr>
                </a:tc>
              </a:tr>
              <a:tr h="401348">
                <a:tc vMerge="1">
                  <a:txBody>
                    <a:bodyPr/>
                    <a:lstStyle/>
                    <a:p>
                      <a:endParaRPr lang="en-US"/>
                    </a:p>
                  </a:txBody>
                  <a:tcPr/>
                </a:tc>
                <a:tc>
                  <a:txBody>
                    <a:bodyPr/>
                    <a:lstStyle/>
                    <a:p>
                      <a:pPr algn="ctr" rtl="0" fontAlgn="ctr"/>
                      <a:r>
                        <a:rPr lang="ka-GE" sz="1000" b="0" i="0" u="none" strike="noStrike" dirty="0">
                          <a:solidFill>
                            <a:srgbClr val="000000"/>
                          </a:solidFill>
                          <a:effectLst/>
                          <a:latin typeface="Sylfaen" panose="010A0502050306030303" pitchFamily="18" charset="0"/>
                        </a:rPr>
                        <a:t>დაფარვის %</a:t>
                      </a:r>
                    </a:p>
                  </a:txBody>
                  <a:tcPr marL="9525" marR="9525" marT="952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ctr" rtl="0" fontAlgn="ctr"/>
                      <a:r>
                        <a:rPr lang="ka-GE" sz="1000" b="0" i="0" u="none" strike="noStrike">
                          <a:solidFill>
                            <a:srgbClr val="000000"/>
                          </a:solidFill>
                          <a:effectLst/>
                          <a:latin typeface="Sylfaen" panose="010A0502050306030303" pitchFamily="18" charset="0"/>
                        </a:rPr>
                        <a:t> ლიმიტი (ლარი)</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10230">
                <a:tc>
                  <a:txBody>
                    <a:bodyPr/>
                    <a:lstStyle/>
                    <a:p>
                      <a:pPr algn="l" rtl="0" fontAlgn="ctr"/>
                      <a:r>
                        <a:rPr lang="ka-GE" sz="1000" b="0" i="0" u="none" strike="noStrike" dirty="0">
                          <a:solidFill>
                            <a:srgbClr val="000000"/>
                          </a:solidFill>
                          <a:effectLst/>
                          <a:latin typeface="BPG Arial" panose="020B0604020202020204" pitchFamily="34" charset="0"/>
                        </a:rPr>
                        <a:t>24 საათიანი საინფორმაციო სამსახური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ოჯახის ექიმის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სასწრაფო სამედიცინო დახმარება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პროფილაქტიკური სამედიცინო შემოწმება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წელიწადში ორჯერ</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dirty="0">
                          <a:solidFill>
                            <a:srgbClr val="000000"/>
                          </a:solidFill>
                          <a:effectLst/>
                          <a:latin typeface="BPG Arial" panose="020B0604020202020204" pitchFamily="34" charset="0"/>
                        </a:rPr>
                        <a:t>ამბულატორიული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გადაუდებელი ამბულატორია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Calibri" panose="020F0502020204030204" pitchFamily="34"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34456">
                <a:tc>
                  <a:txBody>
                    <a:bodyPr/>
                    <a:lstStyle/>
                    <a:p>
                      <a:pPr algn="l" rtl="0" fontAlgn="ctr"/>
                      <a:r>
                        <a:rPr lang="ka-GE" sz="1000" b="0" i="0" u="none" strike="noStrike" dirty="0">
                          <a:solidFill>
                            <a:srgbClr val="000000"/>
                          </a:solidFill>
                          <a:effectLst/>
                          <a:latin typeface="BPG Arial" panose="020B0604020202020204" pitchFamily="34" charset="0"/>
                        </a:rPr>
                        <a:t>გეგმიური ამბულატორია (პრიორიტეტულ კლინიკებში)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Calibri" panose="020F0502020204030204" pitchFamily="34" charset="0"/>
                        </a:rPr>
                        <a:t>2500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გეგმიური ამბულატორია (თავისუფალი არჩევანი)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მედიკამენტების ანაზღაურება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2500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ctr" rtl="0" fontAlgn="ctr"/>
                      <a:r>
                        <a:rPr lang="ka-GE" sz="1000" b="0" i="0" u="none" strike="noStrike" dirty="0">
                          <a:solidFill>
                            <a:srgbClr val="000000"/>
                          </a:solidFill>
                          <a:effectLst/>
                          <a:latin typeface="BPG Arial" panose="020B0604020202020204" pitchFamily="34" charset="0"/>
                        </a:rPr>
                        <a:t>ჰოსპიტალური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ჰოსპიტალიზაცია უბედური შემთხვევის გამო</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15000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გადაუდებელი ჰოსპიტალიზაცია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12000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გეგმიური ჰოსპიტალიზაცია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10000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დღის სტაციონარი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კარდიოქირურგია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8000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ონკოლოგია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ორსულობა/მშობიარობა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ორსულობა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1500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მშობიარობა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სტომატოლოგიური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გადაუდებელი სტომატოლოგია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გეგმიური სტომატოლოგია პროვაიდერ კლინიკაში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1500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34456">
                <a:tc>
                  <a:txBody>
                    <a:bodyPr/>
                    <a:lstStyle/>
                    <a:p>
                      <a:pPr algn="l" rtl="0" fontAlgn="ctr"/>
                      <a:r>
                        <a:rPr lang="ka-GE" sz="1000" b="0" i="0" u="none" strike="noStrike">
                          <a:solidFill>
                            <a:srgbClr val="000000"/>
                          </a:solidFill>
                          <a:effectLst/>
                          <a:latin typeface="BPG Arial" panose="020B0604020202020204" pitchFamily="34" charset="0"/>
                        </a:rPr>
                        <a:t>გეგმიური სტომატოლოგია არაპროვაიდერ კლინიკაში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334456">
                <a:tc>
                  <a:txBody>
                    <a:bodyPr/>
                    <a:lstStyle/>
                    <a:p>
                      <a:pPr algn="l" rtl="0" fontAlgn="ctr"/>
                      <a:r>
                        <a:rPr lang="ka-GE" sz="1000" b="0" i="0" u="none" strike="noStrike">
                          <a:solidFill>
                            <a:srgbClr val="000000"/>
                          </a:solidFill>
                          <a:effectLst/>
                          <a:latin typeface="BPG Arial" panose="020B0604020202020204" pitchFamily="34" charset="0"/>
                        </a:rPr>
                        <a:t>ორთოპედია-ორთოდონტია-იმპლანტაცია (ფასდაკლება პროვაიდერ  კლინიკებში)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20-60% ფასდაკლება</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დამატებითი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სამკურნალო-გამაჯანსაღებელი პროცედურები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10-30% ფასდაკლება</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334456">
                <a:tc>
                  <a:txBody>
                    <a:bodyPr/>
                    <a:lstStyle/>
                    <a:p>
                      <a:pPr algn="l" rtl="0" fontAlgn="ctr"/>
                      <a:r>
                        <a:rPr lang="ka-GE" sz="1000" b="0" i="0" u="none" strike="noStrike">
                          <a:solidFill>
                            <a:srgbClr val="000000"/>
                          </a:solidFill>
                          <a:effectLst/>
                          <a:latin typeface="BPG Arial" panose="020B0604020202020204" pitchFamily="34" charset="0"/>
                        </a:rPr>
                        <a:t>სამოგზაურო დაზღვევა (მხოლოდ თანამშრომლებისთვის)</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4 კვირა</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 ყოველთვიური შესატანი ერთ პირზე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b"/>
                      <a:r>
                        <a:rPr lang="en-US" sz="1000" b="1" i="0" u="none" strike="noStrike" dirty="0" smtClean="0">
                          <a:solidFill>
                            <a:srgbClr val="000000"/>
                          </a:solidFill>
                          <a:effectLst/>
                          <a:latin typeface="Calibri" panose="020F0502020204030204" pitchFamily="34" charset="0"/>
                        </a:rPr>
                        <a:t>75</a:t>
                      </a:r>
                      <a:endParaRPr lang="en-US"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334456">
                <a:tc>
                  <a:txBody>
                    <a:bodyPr/>
                    <a:lstStyle/>
                    <a:p>
                      <a:pPr algn="ctr" rtl="0" fontAlgn="ctr"/>
                      <a:r>
                        <a:rPr lang="ka-GE" sz="1000" b="0" i="0" u="none" strike="noStrike">
                          <a:solidFill>
                            <a:srgbClr val="000000"/>
                          </a:solidFill>
                          <a:effectLst/>
                          <a:latin typeface="BPG Arial" panose="020B0604020202020204" pitchFamily="34" charset="0"/>
                        </a:rPr>
                        <a:t> ყოველთვიური შესატანი ორ წევრიან ოჯახზე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en-US" sz="1000" b="1" i="0" u="none" strike="noStrike" dirty="0" smtClean="0">
                          <a:solidFill>
                            <a:srgbClr val="000000"/>
                          </a:solidFill>
                          <a:effectLst/>
                          <a:latin typeface="Calibri" panose="020F0502020204030204" pitchFamily="34" charset="0"/>
                        </a:rPr>
                        <a:t>150</a:t>
                      </a:r>
                      <a:endParaRPr lang="en-US"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 ყოველთვიური შესატანი ოჯახზე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b"/>
                      <a:r>
                        <a:rPr lang="en-US" sz="1000" b="1" i="0" u="none" strike="noStrike" dirty="0" smtClean="0">
                          <a:solidFill>
                            <a:srgbClr val="000000"/>
                          </a:solidFill>
                          <a:effectLst/>
                          <a:latin typeface="Calibri" panose="020F0502020204030204" pitchFamily="34" charset="0"/>
                        </a:rPr>
                        <a:t>240</a:t>
                      </a:r>
                      <a:endParaRPr lang="en-US"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873277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0611297" y="7538484"/>
            <a:ext cx="1456660" cy="308344"/>
            <a:chOff x="10185994" y="7527852"/>
            <a:chExt cx="1456660" cy="308344"/>
          </a:xfrm>
        </p:grpSpPr>
        <p:sp>
          <p:nvSpPr>
            <p:cNvPr id="7" name="Rectangle 6"/>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8" name="TextBox 7"/>
            <p:cNvSpPr txBox="1"/>
            <p:nvPr/>
          </p:nvSpPr>
          <p:spPr>
            <a:xfrm>
              <a:off x="10791347" y="7559197"/>
              <a:ext cx="308098" cy="276999"/>
            </a:xfrm>
            <a:prstGeom prst="rect">
              <a:avLst/>
            </a:prstGeom>
            <a:noFill/>
          </p:spPr>
          <p:txBody>
            <a:bodyPr wrap="none" rtlCol="0">
              <a:spAutoFit/>
            </a:bodyPr>
            <a:lstStyle/>
            <a:p>
              <a:r>
                <a:rPr lang="en-US" sz="1200" dirty="0" smtClean="0">
                  <a:solidFill>
                    <a:schemeClr val="bg1"/>
                  </a:solidFill>
                  <a:latin typeface="BPG Nino Mtavruli" panose="02000806000000020004" pitchFamily="2" charset="0"/>
                </a:rPr>
                <a:t>10</a:t>
              </a:r>
              <a:endParaRPr lang="en-US" sz="1200" dirty="0">
                <a:solidFill>
                  <a:schemeClr val="bg1"/>
                </a:solidFill>
                <a:latin typeface="BPG Nino Mtavruli" panose="02000806000000020004" pitchFamily="2" charset="0"/>
              </a:endParaRPr>
            </a:p>
          </p:txBody>
        </p:sp>
      </p:grpSp>
      <p:grpSp>
        <p:nvGrpSpPr>
          <p:cNvPr id="28" name="Group 27"/>
          <p:cNvGrpSpPr/>
          <p:nvPr/>
        </p:nvGrpSpPr>
        <p:grpSpPr>
          <a:xfrm>
            <a:off x="469460" y="293574"/>
            <a:ext cx="6602819" cy="710369"/>
            <a:chOff x="469460" y="293574"/>
            <a:chExt cx="6602819" cy="710369"/>
          </a:xfrm>
        </p:grpSpPr>
        <p:sp>
          <p:nvSpPr>
            <p:cNvPr id="9" name="TextBox 8"/>
            <p:cNvSpPr txBox="1"/>
            <p:nvPr/>
          </p:nvSpPr>
          <p:spPr>
            <a:xfrm>
              <a:off x="469460" y="293574"/>
              <a:ext cx="6602819" cy="707886"/>
            </a:xfrm>
            <a:prstGeom prst="rect">
              <a:avLst/>
            </a:prstGeom>
            <a:noFill/>
          </p:spPr>
          <p:txBody>
            <a:bodyPr wrap="square" rtlCol="0">
              <a:spAutoFit/>
            </a:bodyPr>
            <a:lstStyle/>
            <a:p>
              <a:endParaRPr lang="en-US" sz="1600" dirty="0">
                <a:latin typeface="BPG Arial" panose="020B0604020202020204" pitchFamily="34" charset="0"/>
                <a:cs typeface="BPG Arial" panose="020B0604020202020204" pitchFamily="34" charset="0"/>
              </a:endParaRPr>
            </a:p>
            <a:p>
              <a:r>
                <a:rPr lang="en-US" sz="2400" b="1" dirty="0" smtClean="0">
                  <a:solidFill>
                    <a:srgbClr val="1E2257"/>
                  </a:solidFill>
                  <a:latin typeface="BPG Nino Mtavruli" panose="02000806000000020004" pitchFamily="2" charset="0"/>
                </a:rPr>
                <a:t>ს</a:t>
              </a:r>
              <a:r>
                <a:rPr lang="ka-GE" sz="2400" b="1" dirty="0" smtClean="0">
                  <a:solidFill>
                    <a:srgbClr val="1E2257"/>
                  </a:solidFill>
                  <a:latin typeface="BPG Nino Mtavruli" panose="02000806000000020004" pitchFamily="2" charset="0"/>
                </a:rPr>
                <a:t>ადაზღვევო სერვისები</a:t>
              </a:r>
            </a:p>
          </p:txBody>
        </p:sp>
        <p:sp>
          <p:nvSpPr>
            <p:cNvPr id="10" name="Rectangle 9"/>
            <p:cNvSpPr/>
            <p:nvPr/>
          </p:nvSpPr>
          <p:spPr>
            <a:xfrm>
              <a:off x="549850" y="936524"/>
              <a:ext cx="3420000" cy="67419"/>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568732" y="4319994"/>
            <a:ext cx="10591200" cy="1008000"/>
          </a:xfrm>
          <a:prstGeom prst="roundRect">
            <a:avLst/>
          </a:prstGeom>
          <a:solidFill>
            <a:srgbClr val="71C9B7"/>
          </a:solidFill>
        </p:spPr>
        <p:txBody>
          <a:bodyPr wrap="square" rtlCol="0">
            <a:spAutoFit/>
          </a:bodyPr>
          <a:lstStyle/>
          <a:p>
            <a:pPr algn="ctr"/>
            <a:r>
              <a:rPr lang="ka-GE" sz="1600" b="1" dirty="0">
                <a:solidFill>
                  <a:schemeClr val="bg1"/>
                </a:solidFill>
                <a:latin typeface="BPG Arial" panose="020B0604020202020204" charset="0"/>
                <a:cs typeface="BPG Arial" panose="020B0604020202020204" charset="0"/>
              </a:rPr>
              <a:t>ოჯახის ექიმის </a:t>
            </a:r>
            <a:r>
              <a:rPr lang="ka-GE" sz="1600" b="1" dirty="0" smtClean="0">
                <a:solidFill>
                  <a:schemeClr val="bg1"/>
                </a:solidFill>
                <a:latin typeface="BPG Arial" panose="020B0604020202020204" charset="0"/>
                <a:cs typeface="BPG Arial" panose="020B0604020202020204" charset="0"/>
              </a:rPr>
              <a:t>მომსახურება</a:t>
            </a:r>
            <a:endParaRPr lang="ka-GE" sz="1600" b="1" dirty="0">
              <a:solidFill>
                <a:schemeClr val="bg1"/>
              </a:solidFill>
            </a:endParaRPr>
          </a:p>
          <a:p>
            <a:r>
              <a:rPr lang="ka-GE" sz="1000" dirty="0" smtClean="0">
                <a:solidFill>
                  <a:schemeClr val="bg1"/>
                </a:solidFill>
                <a:latin typeface="BPG Arial" panose="020B0604020202020204" charset="0"/>
                <a:cs typeface="BPG Arial" panose="020B0604020202020204" charset="0"/>
              </a:rPr>
              <a:t>ოჯახის </a:t>
            </a:r>
            <a:r>
              <a:rPr lang="ka-GE" sz="1000" dirty="0">
                <a:solidFill>
                  <a:schemeClr val="bg1"/>
                </a:solidFill>
                <a:latin typeface="BPG Arial" panose="020B0604020202020204" charset="0"/>
                <a:cs typeface="BPG Arial" panose="020B0604020202020204" charset="0"/>
              </a:rPr>
              <a:t>ექიმის მიერ დაზღვეულის </a:t>
            </a:r>
            <a:r>
              <a:rPr lang="ka-GE" sz="1000" dirty="0" smtClean="0">
                <a:solidFill>
                  <a:schemeClr val="bg1"/>
                </a:solidFill>
                <a:latin typeface="BPG Arial" panose="020B0604020202020204" charset="0"/>
                <a:cs typeface="BPG Arial" panose="020B0604020202020204" charset="0"/>
              </a:rPr>
              <a:t>კონსულტაცია; </a:t>
            </a:r>
            <a:r>
              <a:rPr lang="ka-GE" sz="1000" dirty="0">
                <a:solidFill>
                  <a:schemeClr val="bg1"/>
                </a:solidFill>
                <a:latin typeface="BPG Arial" panose="020B0604020202020204" charset="0"/>
                <a:cs typeface="BPG Arial" panose="020B0604020202020204" charset="0"/>
              </a:rPr>
              <a:t>დაზღვეულის ჯანმრთელობის მდგომარეობის </a:t>
            </a:r>
            <a:r>
              <a:rPr lang="ka-GE" sz="1000" dirty="0" smtClean="0">
                <a:solidFill>
                  <a:schemeClr val="bg1"/>
                </a:solidFill>
                <a:latin typeface="BPG Arial" panose="020B0604020202020204" charset="0"/>
                <a:cs typeface="BPG Arial" panose="020B0604020202020204" charset="0"/>
              </a:rPr>
              <a:t>უწყვეტი მეთვალყურეობა; </a:t>
            </a:r>
            <a:r>
              <a:rPr lang="ka-GE" sz="1000" dirty="0">
                <a:solidFill>
                  <a:schemeClr val="bg1"/>
                </a:solidFill>
                <a:latin typeface="BPG Arial" panose="020B0604020202020204" charset="0"/>
                <a:cs typeface="BPG Arial" panose="020B0604020202020204" charset="0"/>
              </a:rPr>
              <a:t>სამედიცინო ჩვენებისას ექიმ-სპეციალისტის </a:t>
            </a:r>
            <a:r>
              <a:rPr lang="ka-GE" sz="1000" dirty="0" smtClean="0">
                <a:solidFill>
                  <a:schemeClr val="bg1"/>
                </a:solidFill>
                <a:latin typeface="BPG Arial" panose="020B0604020202020204" charset="0"/>
                <a:cs typeface="BPG Arial" panose="020B0604020202020204" charset="0"/>
              </a:rPr>
              <a:t>კონსულტაციასა </a:t>
            </a:r>
            <a:r>
              <a:rPr lang="ka-GE" sz="1000" dirty="0">
                <a:solidFill>
                  <a:schemeClr val="bg1"/>
                </a:solidFill>
                <a:latin typeface="BPG Arial" panose="020B0604020202020204" charset="0"/>
                <a:cs typeface="BPG Arial" panose="020B0604020202020204" charset="0"/>
              </a:rPr>
              <a:t>და კვლევებისთვის მიმართვის </a:t>
            </a:r>
            <a:r>
              <a:rPr lang="ka-GE" sz="1000" dirty="0" smtClean="0">
                <a:solidFill>
                  <a:schemeClr val="bg1"/>
                </a:solidFill>
                <a:latin typeface="BPG Arial" panose="020B0604020202020204" charset="0"/>
                <a:cs typeface="BPG Arial" panose="020B0604020202020204" charset="0"/>
              </a:rPr>
              <a:t>გაცემა; </a:t>
            </a:r>
            <a:r>
              <a:rPr lang="ka-GE" sz="1000" dirty="0">
                <a:solidFill>
                  <a:schemeClr val="bg1"/>
                </a:solidFill>
                <a:latin typeface="BPG Arial" panose="020B0604020202020204" charset="0"/>
                <a:cs typeface="BPG Arial" panose="020B0604020202020204" charset="0"/>
              </a:rPr>
              <a:t>ექიმ-სპეციალისტის, ან მის მიერ დანიშნული მედიკამენტების შესაძენად საგარანტიო ფურცლის </a:t>
            </a:r>
            <a:r>
              <a:rPr lang="ka-GE" sz="1000" dirty="0" smtClean="0">
                <a:solidFill>
                  <a:schemeClr val="bg1"/>
                </a:solidFill>
                <a:latin typeface="BPG Arial" panose="020B0604020202020204" charset="0"/>
                <a:cs typeface="BPG Arial" panose="020B0604020202020204" charset="0"/>
              </a:rPr>
              <a:t>გაცემა; </a:t>
            </a:r>
            <a:r>
              <a:rPr lang="ka-GE" sz="1000" dirty="0">
                <a:solidFill>
                  <a:schemeClr val="bg1"/>
                </a:solidFill>
                <a:latin typeface="BPG Arial" panose="020B0604020202020204" charset="0"/>
                <a:cs typeface="BPG Arial" panose="020B0604020202020204" charset="0"/>
              </a:rPr>
              <a:t>საჭიროების შემთხვევაში ექიმის </a:t>
            </a:r>
            <a:r>
              <a:rPr lang="ka-GE" sz="1000" dirty="0" smtClean="0">
                <a:solidFill>
                  <a:schemeClr val="bg1"/>
                </a:solidFill>
                <a:latin typeface="BPG Arial" panose="020B0604020202020204" charset="0"/>
                <a:cs typeface="BPG Arial" panose="020B0604020202020204" charset="0"/>
              </a:rPr>
              <a:t>ვიზიტი ბინაზე</a:t>
            </a:r>
            <a:r>
              <a:rPr lang="en-US" sz="1000" dirty="0">
                <a:solidFill>
                  <a:schemeClr val="bg1"/>
                </a:solidFill>
              </a:rPr>
              <a:t>.</a:t>
            </a:r>
            <a:endParaRPr lang="en-US" sz="1000" b="1" dirty="0">
              <a:solidFill>
                <a:schemeClr val="bg1"/>
              </a:solidFill>
              <a:latin typeface="BPG Arial" panose="020B0604020202020204" charset="0"/>
              <a:cs typeface="BPG Arial" panose="020B0604020202020204" charset="0"/>
            </a:endParaRPr>
          </a:p>
        </p:txBody>
      </p:sp>
      <p:sp>
        <p:nvSpPr>
          <p:cNvPr id="38" name="TextBox 37"/>
          <p:cNvSpPr txBox="1"/>
          <p:nvPr/>
        </p:nvSpPr>
        <p:spPr>
          <a:xfrm>
            <a:off x="531721" y="2232735"/>
            <a:ext cx="10591200" cy="1008000"/>
          </a:xfrm>
          <a:prstGeom prst="roundRect">
            <a:avLst/>
          </a:prstGeom>
          <a:solidFill>
            <a:srgbClr val="71C9B7"/>
          </a:solidFill>
        </p:spPr>
        <p:txBody>
          <a:bodyPr wrap="square" rtlCol="0">
            <a:spAutoFit/>
          </a:bodyPr>
          <a:lstStyle/>
          <a:p>
            <a:pPr algn="ctr"/>
            <a:r>
              <a:rPr lang="ka-GE" sz="1600" b="1" dirty="0" smtClean="0">
                <a:solidFill>
                  <a:schemeClr val="bg1"/>
                </a:solidFill>
                <a:latin typeface="BPG Arial" panose="020B0604020202020204" charset="0"/>
                <a:cs typeface="BPG Arial" panose="020B0604020202020204" charset="0"/>
              </a:rPr>
              <a:t>სასწრაფო </a:t>
            </a:r>
            <a:r>
              <a:rPr lang="ka-GE" sz="1600" b="1" dirty="0">
                <a:solidFill>
                  <a:schemeClr val="bg1"/>
                </a:solidFill>
                <a:latin typeface="BPG Arial" panose="020B0604020202020204" charset="0"/>
                <a:cs typeface="BPG Arial" panose="020B0604020202020204" charset="0"/>
              </a:rPr>
              <a:t>სამედიცინო </a:t>
            </a:r>
            <a:r>
              <a:rPr lang="ka-GE" sz="1600" b="1" dirty="0" smtClean="0">
                <a:solidFill>
                  <a:schemeClr val="bg1"/>
                </a:solidFill>
                <a:latin typeface="BPG Arial" panose="020B0604020202020204" charset="0"/>
                <a:cs typeface="BPG Arial" panose="020B0604020202020204" charset="0"/>
              </a:rPr>
              <a:t>მომსახურება</a:t>
            </a:r>
            <a:r>
              <a:rPr lang="ka-GE" sz="1600" dirty="0" smtClean="0">
                <a:solidFill>
                  <a:schemeClr val="bg1"/>
                </a:solidFill>
                <a:latin typeface="BPG Arial" panose="020B0604020202020204" charset="0"/>
                <a:cs typeface="BPG Arial" panose="020B0604020202020204" charset="0"/>
              </a:rPr>
              <a:t> </a:t>
            </a:r>
          </a:p>
          <a:p>
            <a:r>
              <a:rPr lang="ka-GE" sz="1000" dirty="0">
                <a:solidFill>
                  <a:schemeClr val="bg1"/>
                </a:solidFill>
                <a:latin typeface="BPG Arial" panose="020B0604020202020204" charset="0"/>
                <a:cs typeface="BPG Arial" panose="020B0604020202020204" charset="0"/>
              </a:rPr>
              <a:t>საქართველოში მოქმედი ნებისმიერი ლიცენზირებული სასწრაფო სამედიცინო დახმარების ბრიგადის მიერ გაწეული გადაუდებელი სამედიცინო მომსახურების ხარჯების </a:t>
            </a:r>
            <a:r>
              <a:rPr lang="ka-GE" sz="1000" dirty="0" smtClean="0">
                <a:solidFill>
                  <a:schemeClr val="bg1"/>
                </a:solidFill>
                <a:latin typeface="BPG Arial" panose="020B0604020202020204" charset="0"/>
                <a:cs typeface="BPG Arial" panose="020B0604020202020204" charset="0"/>
              </a:rPr>
              <a:t>ანაზღაურება; </a:t>
            </a:r>
            <a:r>
              <a:rPr lang="ka-GE" sz="1000" dirty="0">
                <a:solidFill>
                  <a:schemeClr val="bg1"/>
                </a:solidFill>
                <a:latin typeface="BPG Arial" panose="020B0604020202020204" charset="0"/>
                <a:cs typeface="BPG Arial" panose="020B0604020202020204" charset="0"/>
              </a:rPr>
              <a:t>საჭიროების შემთხვევაში, დაზღვეულის სამედიცინო ტრანსპორტირების ხარჯების </a:t>
            </a:r>
            <a:r>
              <a:rPr lang="ka-GE" sz="1000" dirty="0" smtClean="0">
                <a:solidFill>
                  <a:schemeClr val="bg1"/>
                </a:solidFill>
                <a:latin typeface="BPG Arial" panose="020B0604020202020204" charset="0"/>
                <a:cs typeface="BPG Arial" panose="020B0604020202020204" charset="0"/>
              </a:rPr>
              <a:t>ანაზღაურება</a:t>
            </a:r>
            <a:r>
              <a:rPr lang="ka-GE" sz="1200" dirty="0" smtClean="0">
                <a:solidFill>
                  <a:schemeClr val="bg1"/>
                </a:solidFill>
                <a:latin typeface="BPG Arial" panose="020B0604020202020204" charset="0"/>
                <a:cs typeface="BPG Arial" panose="020B0604020202020204" charset="0"/>
              </a:rPr>
              <a:t>;</a:t>
            </a:r>
            <a:endParaRPr lang="ka-GE" sz="1200" b="1" dirty="0">
              <a:solidFill>
                <a:schemeClr val="bg1"/>
              </a:solidFill>
              <a:latin typeface="BPG Arial" panose="020B0604020202020204" charset="0"/>
              <a:cs typeface="BPG Arial" panose="020B0604020202020204" charset="0"/>
            </a:endParaRPr>
          </a:p>
          <a:p>
            <a:pPr algn="ctr"/>
            <a:endParaRPr lang="ka-GE" sz="1200" b="1" dirty="0">
              <a:solidFill>
                <a:schemeClr val="bg1"/>
              </a:solidFill>
              <a:latin typeface="BPG Arial" panose="020B0604020202020204" charset="0"/>
              <a:cs typeface="BPG Arial" panose="020B060402020202020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3029" y="2271847"/>
            <a:ext cx="300546" cy="300546"/>
          </a:xfrm>
          <a:prstGeom prst="rect">
            <a:avLst/>
          </a:prstGeom>
        </p:spPr>
      </p:pic>
      <p:sp>
        <p:nvSpPr>
          <p:cNvPr id="39" name="TextBox 38"/>
          <p:cNvSpPr txBox="1"/>
          <p:nvPr/>
        </p:nvSpPr>
        <p:spPr>
          <a:xfrm>
            <a:off x="531721" y="3275069"/>
            <a:ext cx="10591200" cy="1008000"/>
          </a:xfrm>
          <a:prstGeom prst="roundRect">
            <a:avLst/>
          </a:prstGeom>
          <a:solidFill>
            <a:srgbClr val="71C9B7"/>
          </a:solidFill>
        </p:spPr>
        <p:txBody>
          <a:bodyPr wrap="square" rtlCol="0">
            <a:spAutoFit/>
          </a:bodyPr>
          <a:lstStyle/>
          <a:p>
            <a:pPr algn="ctr"/>
            <a:r>
              <a:rPr lang="ka-GE" sz="1600" b="1" dirty="0">
                <a:solidFill>
                  <a:schemeClr val="bg1"/>
                </a:solidFill>
                <a:latin typeface="BPG Arial" panose="020B0604020202020204" charset="0"/>
                <a:cs typeface="BPG Arial" panose="020B0604020202020204" charset="0"/>
              </a:rPr>
              <a:t>პროფილაქტიკური </a:t>
            </a:r>
            <a:r>
              <a:rPr lang="ka-GE" sz="1600" b="1" dirty="0" smtClean="0">
                <a:solidFill>
                  <a:schemeClr val="bg1"/>
                </a:solidFill>
                <a:latin typeface="BPG Arial" panose="020B0604020202020204" charset="0"/>
                <a:cs typeface="BPG Arial" panose="020B0604020202020204" charset="0"/>
              </a:rPr>
              <a:t>კვლევები</a:t>
            </a:r>
            <a:endParaRPr lang="ka-GE" sz="1600" b="1" dirty="0">
              <a:solidFill>
                <a:schemeClr val="bg1"/>
              </a:solidFill>
              <a:latin typeface="BPG Arial" panose="020B0604020202020204" charset="0"/>
              <a:cs typeface="BPG Arial" panose="020B0604020202020204" charset="0"/>
            </a:endParaRPr>
          </a:p>
          <a:p>
            <a:pPr marL="0" lvl="1"/>
            <a:r>
              <a:rPr lang="ka-GE" sz="1000" dirty="0" smtClean="0">
                <a:solidFill>
                  <a:schemeClr val="bg1"/>
                </a:solidFill>
                <a:latin typeface="BPG Arial" panose="020B0604020202020204" charset="0"/>
                <a:cs typeface="BPG Arial" panose="020B0604020202020204" charset="0"/>
              </a:rPr>
              <a:t>ფარულად </a:t>
            </a:r>
            <a:r>
              <a:rPr lang="ka-GE" sz="1000" dirty="0">
                <a:solidFill>
                  <a:schemeClr val="bg1"/>
                </a:solidFill>
                <a:latin typeface="BPG Arial" panose="020B0604020202020204" charset="0"/>
                <a:cs typeface="BPG Arial" panose="020B0604020202020204" charset="0"/>
              </a:rPr>
              <a:t>მიმდინარე დაავადების გამოვლენის მიზნით შემდეგი კვლევების </a:t>
            </a:r>
            <a:r>
              <a:rPr lang="ka-GE" sz="1000" dirty="0" smtClean="0">
                <a:solidFill>
                  <a:schemeClr val="bg1"/>
                </a:solidFill>
                <a:latin typeface="BPG Arial" panose="020B0604020202020204" charset="0"/>
                <a:cs typeface="BPG Arial" panose="020B0604020202020204" charset="0"/>
              </a:rPr>
              <a:t>დაფინანსება: </a:t>
            </a:r>
            <a:r>
              <a:rPr lang="ka-GE" sz="1000" dirty="0">
                <a:solidFill>
                  <a:schemeClr val="bg1"/>
                </a:solidFill>
                <a:latin typeface="BPG Arial" panose="020B0604020202020204" charset="0"/>
                <a:cs typeface="BPG Arial" panose="020B0604020202020204" charset="0"/>
              </a:rPr>
              <a:t>სისხლის საერთო ანალიზი; შარდის </a:t>
            </a:r>
            <a:r>
              <a:rPr lang="ka-GE" sz="1000" dirty="0" smtClean="0">
                <a:solidFill>
                  <a:schemeClr val="bg1"/>
                </a:solidFill>
                <a:latin typeface="BPG Arial" panose="020B0604020202020204" charset="0"/>
                <a:cs typeface="BPG Arial" panose="020B0604020202020204" charset="0"/>
              </a:rPr>
              <a:t>საერთო ანალიზი</a:t>
            </a:r>
            <a:r>
              <a:rPr lang="ka-GE" sz="1000" dirty="0">
                <a:solidFill>
                  <a:schemeClr val="bg1"/>
                </a:solidFill>
                <a:latin typeface="BPG Arial" panose="020B0604020202020204" charset="0"/>
                <a:cs typeface="BPG Arial" panose="020B0604020202020204" charset="0"/>
              </a:rPr>
              <a:t>; </a:t>
            </a:r>
            <a:r>
              <a:rPr lang="ka-GE" sz="1000" dirty="0" smtClean="0">
                <a:solidFill>
                  <a:schemeClr val="bg1"/>
                </a:solidFill>
                <a:latin typeface="BPG Arial" panose="020B0604020202020204" charset="0"/>
                <a:cs typeface="BPG Arial" panose="020B0604020202020204" charset="0"/>
              </a:rPr>
              <a:t>ეკგ; </a:t>
            </a:r>
            <a:r>
              <a:rPr lang="ka-GE" sz="1000" dirty="0">
                <a:solidFill>
                  <a:schemeClr val="bg1"/>
                </a:solidFill>
                <a:latin typeface="BPG Arial" panose="020B0604020202020204" charset="0"/>
                <a:cs typeface="BPG Arial" panose="020B0604020202020204" charset="0"/>
              </a:rPr>
              <a:t>გლუკოზის დონის განსაზღვრა სისხლში, პროთრომბინის დონის </a:t>
            </a:r>
            <a:r>
              <a:rPr lang="ka-GE" sz="1000" dirty="0" smtClean="0">
                <a:solidFill>
                  <a:schemeClr val="bg1"/>
                </a:solidFill>
                <a:latin typeface="BPG Arial" panose="020B0604020202020204" charset="0"/>
                <a:cs typeface="BPG Arial" panose="020B0604020202020204" charset="0"/>
              </a:rPr>
              <a:t>განსაზღვრა</a:t>
            </a:r>
            <a:endParaRPr lang="en-US" sz="1000" dirty="0" smtClean="0">
              <a:solidFill>
                <a:schemeClr val="bg1"/>
              </a:solidFill>
              <a:latin typeface="BPG Arial" panose="020B0604020202020204" charset="0"/>
              <a:cs typeface="BPG Arial" panose="020B0604020202020204" charset="0"/>
            </a:endParaRPr>
          </a:p>
          <a:p>
            <a:pPr marL="0" lvl="1"/>
            <a:r>
              <a:rPr lang="ka-GE" sz="1000" dirty="0" smtClean="0">
                <a:solidFill>
                  <a:schemeClr val="bg1"/>
                </a:solidFill>
                <a:latin typeface="BPG Arial" panose="020B0604020202020204" charset="0"/>
                <a:cs typeface="BPG Arial" panose="020B0604020202020204" charset="0"/>
              </a:rPr>
              <a:t>სისხლში</a:t>
            </a:r>
            <a:r>
              <a:rPr lang="ka-GE" sz="1200" dirty="0">
                <a:solidFill>
                  <a:schemeClr val="bg1"/>
                </a:solidFill>
                <a:latin typeface="BPG Arial" panose="020B0604020202020204" charset="0"/>
                <a:cs typeface="BPG Arial" panose="020B0604020202020204" charset="0"/>
              </a:rPr>
              <a:t>;  </a:t>
            </a:r>
            <a:endParaRPr lang="en-US" sz="1200" dirty="0">
              <a:solidFill>
                <a:schemeClr val="bg1"/>
              </a:solidFill>
              <a:latin typeface="BPG Arial" panose="020B0604020202020204" charset="0"/>
              <a:cs typeface="BPG Arial" panose="020B0604020202020204" charset="0"/>
            </a:endParaRPr>
          </a:p>
          <a:p>
            <a:pPr algn="ctr"/>
            <a:endParaRPr lang="en-US" sz="1400" b="1" dirty="0" smtClean="0">
              <a:solidFill>
                <a:schemeClr val="bg1"/>
              </a:solidFill>
              <a:latin typeface="BPG Arial" panose="020B0604020202020204" charset="0"/>
              <a:cs typeface="BPG Arial" panose="020B0604020202020204" charset="0"/>
            </a:endParaRPr>
          </a:p>
          <a:p>
            <a:pPr algn="ctr"/>
            <a:endParaRPr lang="en-US" sz="1400" b="1" dirty="0">
              <a:solidFill>
                <a:schemeClr val="bg1"/>
              </a:solidFill>
              <a:latin typeface="BPG Arial" panose="020B0604020202020204" charset="0"/>
              <a:cs typeface="BPG Arial" panose="020B0604020202020204"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9850" y="3264549"/>
            <a:ext cx="353905" cy="325015"/>
          </a:xfrm>
          <a:prstGeom prst="rect">
            <a:avLst/>
          </a:prstGeom>
        </p:spPr>
      </p:pic>
      <p:sp>
        <p:nvSpPr>
          <p:cNvPr id="40" name="TextBox 39"/>
          <p:cNvSpPr txBox="1"/>
          <p:nvPr/>
        </p:nvSpPr>
        <p:spPr>
          <a:xfrm>
            <a:off x="531721" y="1403810"/>
            <a:ext cx="10591200" cy="792000"/>
          </a:xfrm>
          <a:prstGeom prst="roundRect">
            <a:avLst/>
          </a:prstGeom>
          <a:solidFill>
            <a:srgbClr val="71C9B7"/>
          </a:solidFill>
        </p:spPr>
        <p:txBody>
          <a:bodyPr wrap="square" rtlCol="0">
            <a:spAutoFit/>
          </a:bodyPr>
          <a:lstStyle/>
          <a:p>
            <a:pPr algn="ctr"/>
            <a:r>
              <a:rPr lang="ka-GE" sz="1600" b="1" dirty="0" smtClean="0">
                <a:solidFill>
                  <a:schemeClr val="bg1"/>
                </a:solidFill>
                <a:latin typeface="BPG Arial" panose="020B0604020202020204" charset="0"/>
                <a:cs typeface="BPG Arial" panose="020B0604020202020204" charset="0"/>
              </a:rPr>
              <a:t>საინფორმაციო სამსახური</a:t>
            </a:r>
            <a:r>
              <a:rPr lang="ka-GE" sz="1600" dirty="0" smtClean="0">
                <a:solidFill>
                  <a:schemeClr val="bg1"/>
                </a:solidFill>
                <a:latin typeface="BPG Arial" panose="020B0604020202020204" charset="0"/>
                <a:cs typeface="BPG Arial" panose="020B0604020202020204" charset="0"/>
              </a:rPr>
              <a:t> </a:t>
            </a:r>
          </a:p>
          <a:p>
            <a:r>
              <a:rPr lang="ka-GE" sz="1000" dirty="0" smtClean="0">
                <a:solidFill>
                  <a:schemeClr val="bg1"/>
                </a:solidFill>
                <a:latin typeface="BPG Arial" panose="020B0604020202020204" charset="0"/>
                <a:cs typeface="BPG Arial" panose="020B0604020202020204" charset="0"/>
              </a:rPr>
              <a:t>24 საათიანი სატელეფონო-საინფორმაციო კონსულტაცია სამედიცინო დაზღვევასთან დაკავშირებული ნებისმიერი საკითხის შესახებ;სამედიცინო მომსახურების ორგანიზება;ინფორმაცია სამედიცინო პროვაიდერების და მიმდინარე დაზღვევის პირობების შესახებ.</a:t>
            </a:r>
            <a:endParaRPr lang="ka-GE" sz="1000" b="1" dirty="0">
              <a:solidFill>
                <a:schemeClr val="bg1"/>
              </a:solidFill>
              <a:latin typeface="BPG Arial" panose="020B0604020202020204" charset="0"/>
              <a:cs typeface="BPG Arial" panose="020B0604020202020204" charset="0"/>
            </a:endParaRPr>
          </a:p>
          <a:p>
            <a:pPr algn="ctr"/>
            <a:endParaRPr lang="ka-GE" sz="1200" b="1" dirty="0">
              <a:solidFill>
                <a:schemeClr val="bg1"/>
              </a:solidFill>
              <a:latin typeface="BPG Arial" panose="020B0604020202020204" charset="0"/>
              <a:cs typeface="BPG Arial" panose="020B060402020202020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9149" y="1430648"/>
            <a:ext cx="305836" cy="308851"/>
          </a:xfrm>
          <a:prstGeom prst="rect">
            <a:avLst/>
          </a:prstGeom>
          <a:ln>
            <a:noFill/>
          </a:ln>
        </p:spPr>
      </p:pic>
      <p:sp>
        <p:nvSpPr>
          <p:cNvPr id="16" name="TextBox 15"/>
          <p:cNvSpPr txBox="1"/>
          <p:nvPr/>
        </p:nvSpPr>
        <p:spPr>
          <a:xfrm>
            <a:off x="568732" y="5370377"/>
            <a:ext cx="10591200" cy="1008000"/>
          </a:xfrm>
          <a:prstGeom prst="roundRect">
            <a:avLst/>
          </a:prstGeom>
          <a:solidFill>
            <a:srgbClr val="71C9B7"/>
          </a:solidFill>
        </p:spPr>
        <p:txBody>
          <a:bodyPr wrap="square" rtlCol="0">
            <a:spAutoFit/>
          </a:bodyPr>
          <a:lstStyle/>
          <a:p>
            <a:pPr algn="ctr"/>
            <a:r>
              <a:rPr lang="en-US" sz="1600" b="1" dirty="0" smtClean="0">
                <a:solidFill>
                  <a:schemeClr val="bg1"/>
                </a:solidFill>
                <a:latin typeface="BPG Arial" panose="020B0604020202020204" charset="0"/>
                <a:cs typeface="BPG Arial" panose="020B0604020202020204" charset="0"/>
              </a:rPr>
              <a:t>           </a:t>
            </a:r>
            <a:r>
              <a:rPr lang="ka-GE" sz="1600" b="1" dirty="0" smtClean="0">
                <a:solidFill>
                  <a:schemeClr val="bg1"/>
                </a:solidFill>
                <a:latin typeface="BPG Arial" panose="020B0604020202020204" charset="0"/>
                <a:cs typeface="BPG Arial" panose="020B0604020202020204" charset="0"/>
              </a:rPr>
              <a:t>გადაუდებელი ამბულატორიული მომსახურება</a:t>
            </a:r>
            <a:r>
              <a:rPr lang="ka-GE" sz="1600" dirty="0" smtClean="0">
                <a:solidFill>
                  <a:schemeClr val="bg1"/>
                </a:solidFill>
                <a:latin typeface="BPG Arial" panose="020B0604020202020204" charset="0"/>
                <a:cs typeface="BPG Arial" panose="020B0604020202020204" charset="0"/>
              </a:rPr>
              <a:t> </a:t>
            </a:r>
          </a:p>
          <a:p>
            <a:r>
              <a:rPr lang="ka-GE" sz="1000" dirty="0" smtClean="0">
                <a:solidFill>
                  <a:schemeClr val="bg1"/>
                </a:solidFill>
                <a:latin typeface="BPG Arial" panose="020B0604020202020204" charset="0"/>
                <a:cs typeface="BPG Arial" panose="020B0604020202020204" charset="0"/>
              </a:rPr>
              <a:t>ჯანმრთელობის მდგომარეობის მოულოდნელი გაუარესებისას გადაუდებლად საჭირო ამბულატორიული სამედიცინო მომსახურება, როდესაც პატიენტი სამეციდინო დაწესებულებაში ყოვნდება არაუმეტეს ერთი საწოლ-დღისა.</a:t>
            </a:r>
            <a:endParaRPr lang="ka-GE" sz="1000" b="1" dirty="0">
              <a:solidFill>
                <a:schemeClr val="bg1"/>
              </a:solidFill>
              <a:latin typeface="BPG Arial" panose="020B0604020202020204" charset="0"/>
              <a:cs typeface="BPG Arial" panose="020B0604020202020204" charset="0"/>
            </a:endParaRPr>
          </a:p>
          <a:p>
            <a:pPr algn="ctr"/>
            <a:endParaRPr lang="ka-GE" sz="1200" b="1" dirty="0">
              <a:solidFill>
                <a:schemeClr val="bg1"/>
              </a:solidFill>
              <a:latin typeface="BPG Arial" panose="020B0604020202020204" charset="0"/>
              <a:cs typeface="BPG Arial" panose="020B0604020202020204" charset="0"/>
            </a:endParaRPr>
          </a:p>
        </p:txBody>
      </p:sp>
      <p:sp>
        <p:nvSpPr>
          <p:cNvPr id="18" name="TextBox 17"/>
          <p:cNvSpPr txBox="1"/>
          <p:nvPr/>
        </p:nvSpPr>
        <p:spPr>
          <a:xfrm>
            <a:off x="568731" y="6420759"/>
            <a:ext cx="10554189" cy="792000"/>
          </a:xfrm>
          <a:prstGeom prst="roundRect">
            <a:avLst/>
          </a:prstGeom>
          <a:solidFill>
            <a:srgbClr val="71C9B7"/>
          </a:solidFill>
        </p:spPr>
        <p:txBody>
          <a:bodyPr wrap="square" rtlCol="0">
            <a:spAutoFit/>
          </a:bodyPr>
          <a:lstStyle/>
          <a:p>
            <a:pPr algn="ctr"/>
            <a:r>
              <a:rPr lang="ka-GE" sz="1600" b="1" dirty="0" smtClean="0">
                <a:solidFill>
                  <a:schemeClr val="bg1"/>
                </a:solidFill>
                <a:latin typeface="BPG Arial" panose="020B0604020202020204" charset="0"/>
                <a:cs typeface="BPG Arial" panose="020B0604020202020204" charset="0"/>
              </a:rPr>
              <a:t>გეგმიური ამბულატორიული მომსახურება</a:t>
            </a:r>
            <a:endParaRPr lang="ka-GE" sz="1600" b="1" dirty="0">
              <a:solidFill>
                <a:schemeClr val="bg1"/>
              </a:solidFill>
              <a:latin typeface="BPG Arial" panose="020B0604020202020204" charset="0"/>
              <a:cs typeface="BPG Arial" panose="020B0604020202020204" charset="0"/>
            </a:endParaRPr>
          </a:p>
          <a:p>
            <a:r>
              <a:rPr lang="ka-GE" sz="1000" dirty="0">
                <a:solidFill>
                  <a:schemeClr val="bg1"/>
                </a:solidFill>
                <a:latin typeface="BPG Arial" panose="020B0604020202020204" charset="0"/>
                <a:cs typeface="BPG Arial" panose="020B0604020202020204" charset="0"/>
              </a:rPr>
              <a:t>ექიმ-სპეციალისტის კონსულტაცია, შესაბამისი სამედიცინო ჩვენებისას ლაბორატორიულ-ინსტრუმენტულ გამოკვლევები და  ამბულატორიული მანიპულაციები. </a:t>
            </a:r>
            <a:endParaRPr lang="en-US" sz="1000" b="1" dirty="0">
              <a:solidFill>
                <a:schemeClr val="bg1"/>
              </a:solidFill>
              <a:latin typeface="BPG Arial" panose="020B0604020202020204" charset="0"/>
              <a:cs typeface="BPG Arial" panose="020B0604020202020204" charset="0"/>
            </a:endParaRPr>
          </a:p>
          <a:p>
            <a:r>
              <a:rPr lang="ka-GE" sz="1200" dirty="0" smtClean="0">
                <a:solidFill>
                  <a:schemeClr val="bg1"/>
                </a:solidFill>
              </a:rPr>
              <a:t> </a:t>
            </a:r>
            <a:endParaRPr lang="en-US" sz="1400" b="1" dirty="0">
              <a:solidFill>
                <a:schemeClr val="bg1"/>
              </a:solidFill>
              <a:latin typeface="BPG Arial" panose="020B0604020202020204" charset="0"/>
              <a:cs typeface="BPG Arial" panose="020B0604020202020204" charset="0"/>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0696" y="5378861"/>
            <a:ext cx="264289" cy="264289"/>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4411" y="4296112"/>
            <a:ext cx="309344" cy="307473"/>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4317" y="6420760"/>
            <a:ext cx="277045" cy="277045"/>
          </a:xfrm>
          <a:prstGeom prst="rect">
            <a:avLst/>
          </a:prstGeom>
        </p:spPr>
      </p:pic>
    </p:spTree>
    <p:extLst>
      <p:ext uri="{BB962C8B-B14F-4D97-AF65-F5344CB8AC3E}">
        <p14:creationId xmlns:p14="http://schemas.microsoft.com/office/powerpoint/2010/main" val="2905999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0611297" y="7538484"/>
            <a:ext cx="1456660" cy="308344"/>
            <a:chOff x="10185994" y="7527852"/>
            <a:chExt cx="1456660" cy="308344"/>
          </a:xfrm>
        </p:grpSpPr>
        <p:sp>
          <p:nvSpPr>
            <p:cNvPr id="7" name="Rectangle 6"/>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8" name="TextBox 7"/>
            <p:cNvSpPr txBox="1"/>
            <p:nvPr/>
          </p:nvSpPr>
          <p:spPr>
            <a:xfrm>
              <a:off x="10791347" y="7559197"/>
              <a:ext cx="284052" cy="276999"/>
            </a:xfrm>
            <a:prstGeom prst="rect">
              <a:avLst/>
            </a:prstGeom>
            <a:noFill/>
          </p:spPr>
          <p:txBody>
            <a:bodyPr wrap="none" rtlCol="0">
              <a:spAutoFit/>
            </a:bodyPr>
            <a:lstStyle/>
            <a:p>
              <a:r>
                <a:rPr lang="en-US" sz="1200" dirty="0" smtClean="0">
                  <a:solidFill>
                    <a:schemeClr val="bg1"/>
                  </a:solidFill>
                  <a:latin typeface="BPG Nino Mtavruli" panose="02000806000000020004" pitchFamily="2" charset="0"/>
                </a:rPr>
                <a:t>1</a:t>
              </a:r>
              <a:r>
                <a:rPr lang="ka-GE" sz="1200" dirty="0" smtClean="0">
                  <a:solidFill>
                    <a:schemeClr val="bg1"/>
                  </a:solidFill>
                  <a:latin typeface="BPG Nino Mtavruli" panose="02000806000000020004" pitchFamily="2" charset="0"/>
                </a:rPr>
                <a:t>1</a:t>
              </a:r>
              <a:endParaRPr lang="en-US" sz="1200" dirty="0">
                <a:solidFill>
                  <a:schemeClr val="bg1"/>
                </a:solidFill>
                <a:latin typeface="BPG Nino Mtavruli" panose="02000806000000020004" pitchFamily="2" charset="0"/>
              </a:endParaRPr>
            </a:p>
          </p:txBody>
        </p:sp>
      </p:grpSp>
      <p:grpSp>
        <p:nvGrpSpPr>
          <p:cNvPr id="28" name="Group 27"/>
          <p:cNvGrpSpPr/>
          <p:nvPr/>
        </p:nvGrpSpPr>
        <p:grpSpPr>
          <a:xfrm>
            <a:off x="469460" y="261490"/>
            <a:ext cx="6602819" cy="710369"/>
            <a:chOff x="469460" y="293574"/>
            <a:chExt cx="6602819" cy="710369"/>
          </a:xfrm>
        </p:grpSpPr>
        <p:sp>
          <p:nvSpPr>
            <p:cNvPr id="9" name="TextBox 8"/>
            <p:cNvSpPr txBox="1"/>
            <p:nvPr/>
          </p:nvSpPr>
          <p:spPr>
            <a:xfrm>
              <a:off x="469460" y="293574"/>
              <a:ext cx="6602819" cy="707886"/>
            </a:xfrm>
            <a:prstGeom prst="rect">
              <a:avLst/>
            </a:prstGeom>
            <a:noFill/>
          </p:spPr>
          <p:txBody>
            <a:bodyPr wrap="square" rtlCol="0">
              <a:spAutoFit/>
            </a:bodyPr>
            <a:lstStyle/>
            <a:p>
              <a:endParaRPr lang="en-US" sz="1600" dirty="0">
                <a:latin typeface="BPG Arial" panose="020B0604020202020204" pitchFamily="34" charset="0"/>
                <a:cs typeface="BPG Arial" panose="020B0604020202020204" pitchFamily="34" charset="0"/>
              </a:endParaRPr>
            </a:p>
            <a:p>
              <a:r>
                <a:rPr lang="en-US" sz="2400" b="1" dirty="0" smtClean="0">
                  <a:solidFill>
                    <a:srgbClr val="1E2257"/>
                  </a:solidFill>
                  <a:latin typeface="BPG Nino Mtavruli" panose="02000806000000020004" pitchFamily="2" charset="0"/>
                </a:rPr>
                <a:t>ს</a:t>
              </a:r>
              <a:r>
                <a:rPr lang="ka-GE" sz="2400" b="1" dirty="0" smtClean="0">
                  <a:solidFill>
                    <a:srgbClr val="1E2257"/>
                  </a:solidFill>
                  <a:latin typeface="BPG Nino Mtavruli" panose="02000806000000020004" pitchFamily="2" charset="0"/>
                </a:rPr>
                <a:t>ადაზღვევო სერვისები</a:t>
              </a:r>
            </a:p>
          </p:txBody>
        </p:sp>
        <p:sp>
          <p:nvSpPr>
            <p:cNvPr id="10" name="Rectangle 9"/>
            <p:cNvSpPr/>
            <p:nvPr/>
          </p:nvSpPr>
          <p:spPr>
            <a:xfrm>
              <a:off x="549850" y="936524"/>
              <a:ext cx="3420000" cy="67419"/>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568732" y="3951148"/>
            <a:ext cx="10591200" cy="792000"/>
          </a:xfrm>
          <a:prstGeom prst="roundRect">
            <a:avLst/>
          </a:prstGeom>
          <a:solidFill>
            <a:srgbClr val="71C9B7"/>
          </a:solidFill>
        </p:spPr>
        <p:txBody>
          <a:bodyPr wrap="square" rtlCol="0">
            <a:spAutoFit/>
          </a:bodyPr>
          <a:lstStyle/>
          <a:p>
            <a:pPr algn="ctr"/>
            <a:r>
              <a:rPr lang="ka-GE" sz="1600" b="1" dirty="0">
                <a:solidFill>
                  <a:schemeClr val="bg1"/>
                </a:solidFill>
                <a:latin typeface="BPG Arial" panose="020B0604020202020204" charset="0"/>
                <a:cs typeface="BPG Arial" panose="020B0604020202020204" charset="0"/>
              </a:rPr>
              <a:t>მშობიარობა</a:t>
            </a:r>
          </a:p>
          <a:p>
            <a:pPr marL="0" lvl="1"/>
            <a:r>
              <a:rPr lang="ka-GE" sz="1000" dirty="0">
                <a:solidFill>
                  <a:schemeClr val="bg1"/>
                </a:solidFill>
                <a:latin typeface="BPG Arial" panose="020B0604020202020204" charset="0"/>
                <a:cs typeface="BPG Arial" panose="020B0604020202020204" charset="0"/>
              </a:rPr>
              <a:t>ფიზიოლოგიურ მშობიარობასთან ან საკეისრო კვეთასთან (რომლის აუცილებლობაც განპირობებულია შესაბამისი სამედიცინო ჩვენებით) დაკავშირებული სამედიცინო მომსახურება</a:t>
            </a:r>
            <a:endParaRPr lang="en-US" sz="1000" dirty="0">
              <a:solidFill>
                <a:schemeClr val="bg1"/>
              </a:solidFill>
              <a:latin typeface="BPG Arial" panose="020B0604020202020204" charset="0"/>
              <a:cs typeface="BPG Arial" panose="020B0604020202020204" charset="0"/>
            </a:endParaRPr>
          </a:p>
          <a:p>
            <a:pPr algn="ctr"/>
            <a:endParaRPr lang="en-US" sz="1000" b="1" dirty="0">
              <a:solidFill>
                <a:schemeClr val="bg1"/>
              </a:solidFill>
              <a:latin typeface="BPG Arial" panose="020B0604020202020204" charset="0"/>
              <a:cs typeface="BPG Arial" panose="020B0604020202020204" charset="0"/>
            </a:endParaRPr>
          </a:p>
        </p:txBody>
      </p:sp>
      <p:sp>
        <p:nvSpPr>
          <p:cNvPr id="38" name="TextBox 37"/>
          <p:cNvSpPr txBox="1"/>
          <p:nvPr/>
        </p:nvSpPr>
        <p:spPr>
          <a:xfrm>
            <a:off x="531721" y="2205701"/>
            <a:ext cx="10591200" cy="864000"/>
          </a:xfrm>
          <a:prstGeom prst="roundRect">
            <a:avLst/>
          </a:prstGeom>
          <a:solidFill>
            <a:srgbClr val="71C9B7"/>
          </a:solidFill>
        </p:spPr>
        <p:txBody>
          <a:bodyPr wrap="square" rtlCol="0">
            <a:spAutoFit/>
          </a:bodyPr>
          <a:lstStyle/>
          <a:p>
            <a:pPr lvl="0" algn="ctr"/>
            <a:r>
              <a:rPr lang="ka-GE" sz="1600" b="1" dirty="0">
                <a:solidFill>
                  <a:prstClr val="white"/>
                </a:solidFill>
                <a:latin typeface="BPG Arial" panose="020B0604020202020204" charset="0"/>
                <a:cs typeface="BPG Arial" panose="020B0604020202020204" charset="0"/>
              </a:rPr>
              <a:t>გადაუდებელი ჰოსპიტალიზაცია</a:t>
            </a:r>
          </a:p>
          <a:p>
            <a:pPr marL="0" lvl="1"/>
            <a:r>
              <a:rPr lang="ka-GE" sz="1000" dirty="0">
                <a:solidFill>
                  <a:prstClr val="white"/>
                </a:solidFill>
                <a:latin typeface="BPG Arial" panose="020B0604020202020204" charset="0"/>
                <a:cs typeface="BPG Arial" panose="020B0604020202020204" charset="0"/>
              </a:rPr>
              <a:t>სადაზღვევო პერიოდის განმავლობაში ჯანმრთელობის მდგომარეობის მოულოდნელ გაუარესებასთან დაკავშირებული სამედიცინო მომსახურების ერთობლიობა (მედიკამენტები, დიაგნოსტიკური ღონისძიებები, თერაპიული/ქირურგიული მკურნალობა, სტანდარტული, ინტენსიური და რეანიმაციული პალატის ხარჯები), რომლის 24 საათზე მეტი ხნით გადავადება იწვევს დაზღვეულის სიკვდილს ან ჯანმრთელობის მდგომარეობის მნიშვნელოვან გაუარესებას. </a:t>
            </a:r>
            <a:endParaRPr lang="en-US" sz="1000" dirty="0">
              <a:solidFill>
                <a:prstClr val="white"/>
              </a:solidFill>
              <a:latin typeface="BPG Arial" panose="020B0604020202020204" charset="0"/>
              <a:cs typeface="BPG Arial" panose="020B0604020202020204" charset="0"/>
            </a:endParaRPr>
          </a:p>
          <a:p>
            <a:pPr marL="0" lvl="1"/>
            <a:endParaRPr lang="en-US" sz="1200" dirty="0">
              <a:solidFill>
                <a:prstClr val="white"/>
              </a:solidFill>
              <a:latin typeface="BPG Arial" panose="020B0604020202020204" charset="0"/>
              <a:cs typeface="BPG Arial" panose="020B0604020202020204" charset="0"/>
            </a:endParaRPr>
          </a:p>
          <a:p>
            <a:r>
              <a:rPr lang="ka-GE" sz="1200" dirty="0" smtClean="0">
                <a:solidFill>
                  <a:schemeClr val="bg1"/>
                </a:solidFill>
                <a:latin typeface="BPG Arial" panose="020B0604020202020204" charset="0"/>
                <a:cs typeface="BPG Arial" panose="020B0604020202020204" charset="0"/>
              </a:rPr>
              <a:t>;</a:t>
            </a:r>
            <a:endParaRPr lang="ka-GE" sz="1200" b="1" dirty="0">
              <a:solidFill>
                <a:schemeClr val="bg1"/>
              </a:solidFill>
              <a:latin typeface="BPG Arial" panose="020B0604020202020204" charset="0"/>
              <a:cs typeface="BPG Arial" panose="020B0604020202020204" charset="0"/>
            </a:endParaRPr>
          </a:p>
          <a:p>
            <a:pPr algn="ctr"/>
            <a:endParaRPr lang="ka-GE" sz="1200" b="1" dirty="0">
              <a:solidFill>
                <a:schemeClr val="bg1"/>
              </a:solidFill>
              <a:latin typeface="BPG Arial" panose="020B0604020202020204" charset="0"/>
              <a:cs typeface="BPG Arial" panose="020B0604020202020204" charset="0"/>
            </a:endParaRPr>
          </a:p>
        </p:txBody>
      </p:sp>
      <p:sp>
        <p:nvSpPr>
          <p:cNvPr id="40" name="TextBox 39"/>
          <p:cNvSpPr txBox="1"/>
          <p:nvPr/>
        </p:nvSpPr>
        <p:spPr>
          <a:xfrm>
            <a:off x="531721" y="1371481"/>
            <a:ext cx="10591200" cy="792000"/>
          </a:xfrm>
          <a:prstGeom prst="roundRect">
            <a:avLst/>
          </a:prstGeom>
          <a:solidFill>
            <a:srgbClr val="71C9B7"/>
          </a:solidFill>
        </p:spPr>
        <p:txBody>
          <a:bodyPr wrap="square" rtlCol="0">
            <a:spAutoFit/>
          </a:bodyPr>
          <a:lstStyle/>
          <a:p>
            <a:pPr lvl="0" algn="ctr"/>
            <a:r>
              <a:rPr lang="ka-GE" sz="1600" b="1" dirty="0">
                <a:solidFill>
                  <a:prstClr val="white"/>
                </a:solidFill>
                <a:latin typeface="BPG Arial" panose="020B0604020202020204" charset="0"/>
                <a:cs typeface="BPG Arial" panose="020B0604020202020204" charset="0"/>
              </a:rPr>
              <a:t>გეგმიური ჰოსპიტალიზაცია</a:t>
            </a:r>
          </a:p>
          <a:p>
            <a:pPr lvl="0"/>
            <a:r>
              <a:rPr lang="ka-GE" sz="1000" dirty="0">
                <a:solidFill>
                  <a:prstClr val="white"/>
                </a:solidFill>
                <a:latin typeface="BPG Arial" panose="020B0604020202020204" charset="0"/>
                <a:cs typeface="BPG Arial" panose="020B0604020202020204" charset="0"/>
              </a:rPr>
              <a:t>სადაზღვევო პერიოდის განმავლობაში</a:t>
            </a:r>
            <a:r>
              <a:rPr lang="en-US" sz="1000" dirty="0">
                <a:solidFill>
                  <a:prstClr val="white"/>
                </a:solidFill>
                <a:latin typeface="BPG Arial" panose="020B0604020202020204" charset="0"/>
                <a:cs typeface="BPG Arial" panose="020B0604020202020204" charset="0"/>
              </a:rPr>
              <a:t>, </a:t>
            </a:r>
            <a:r>
              <a:rPr lang="ka-GE" sz="1000" dirty="0">
                <a:solidFill>
                  <a:prstClr val="white"/>
                </a:solidFill>
                <a:latin typeface="BPG Arial" panose="020B0604020202020204" charset="0"/>
                <a:cs typeface="BPG Arial" panose="020B0604020202020204" charset="0"/>
              </a:rPr>
              <a:t>შესაბამისი სამედიცინო ჩვენებით</a:t>
            </a:r>
            <a:r>
              <a:rPr lang="en-US" sz="1000" dirty="0">
                <a:solidFill>
                  <a:prstClr val="white"/>
                </a:solidFill>
                <a:latin typeface="BPG Arial" panose="020B0604020202020204" charset="0"/>
                <a:cs typeface="BPG Arial" panose="020B0604020202020204" charset="0"/>
              </a:rPr>
              <a:t>, </a:t>
            </a:r>
            <a:r>
              <a:rPr lang="ka-GE" sz="1000" dirty="0">
                <a:solidFill>
                  <a:prstClr val="white"/>
                </a:solidFill>
                <a:latin typeface="BPG Arial" panose="020B0604020202020204" charset="0"/>
                <a:cs typeface="BPG Arial" panose="020B0604020202020204" charset="0"/>
              </a:rPr>
              <a:t>გეგმიურ თერაპიულ/ქირურგიულ (მედიკამენტების, დიაგნოსტიკური მანიპულაციების, თერაპიული და ქირურგიული მკურნალობის) მომსახურებას, რომელიც სამედიცინო დაწესებულებაში სამედიცინო ჩვენებით საჭიროებს ერთ საწოლ</a:t>
            </a:r>
            <a:r>
              <a:rPr lang="en-US" sz="1000" dirty="0">
                <a:solidFill>
                  <a:prstClr val="white"/>
                </a:solidFill>
                <a:latin typeface="BPG Arial" panose="020B0604020202020204" charset="0"/>
                <a:cs typeface="BPG Arial" panose="020B0604020202020204" charset="0"/>
              </a:rPr>
              <a:t>-</a:t>
            </a:r>
            <a:r>
              <a:rPr lang="ka-GE" sz="1000" dirty="0">
                <a:solidFill>
                  <a:prstClr val="white"/>
                </a:solidFill>
                <a:latin typeface="BPG Arial" panose="020B0604020202020204" charset="0"/>
                <a:cs typeface="BPG Arial" panose="020B0604020202020204" charset="0"/>
              </a:rPr>
              <a:t>დღეზე მეტი ხნით დაყოვნებას. </a:t>
            </a:r>
            <a:endParaRPr lang="en-US" sz="1000" b="1" dirty="0">
              <a:solidFill>
                <a:prstClr val="white"/>
              </a:solidFill>
              <a:latin typeface="BPG Arial" panose="020B0604020202020204" charset="0"/>
              <a:cs typeface="BPG Arial" panose="020B0604020202020204" charset="0"/>
            </a:endParaRPr>
          </a:p>
          <a:p>
            <a:pPr algn="ctr"/>
            <a:endParaRPr lang="ka-GE" sz="1200" b="1" dirty="0">
              <a:solidFill>
                <a:schemeClr val="bg1"/>
              </a:solidFill>
              <a:latin typeface="BPG Arial" panose="020B0604020202020204" charset="0"/>
              <a:cs typeface="BPG Arial" panose="020B0604020202020204" charset="0"/>
            </a:endParaRPr>
          </a:p>
        </p:txBody>
      </p:sp>
      <p:sp>
        <p:nvSpPr>
          <p:cNvPr id="21" name="TextBox 20"/>
          <p:cNvSpPr txBox="1"/>
          <p:nvPr/>
        </p:nvSpPr>
        <p:spPr>
          <a:xfrm>
            <a:off x="549850" y="3111921"/>
            <a:ext cx="10591200" cy="792000"/>
          </a:xfrm>
          <a:prstGeom prst="roundRect">
            <a:avLst/>
          </a:prstGeom>
          <a:solidFill>
            <a:srgbClr val="71C9B7"/>
          </a:solidFill>
        </p:spPr>
        <p:txBody>
          <a:bodyPr wrap="square" rtlCol="0">
            <a:spAutoFit/>
          </a:bodyPr>
          <a:lstStyle/>
          <a:p>
            <a:pPr algn="ctr"/>
            <a:r>
              <a:rPr lang="ka-GE" sz="1600" b="1" dirty="0" smtClean="0">
                <a:solidFill>
                  <a:schemeClr val="bg1"/>
                </a:solidFill>
                <a:latin typeface="BPG Arial" panose="020B0604020202020204" charset="0"/>
                <a:cs typeface="BPG Arial" panose="020B0604020202020204" charset="0"/>
              </a:rPr>
              <a:t>ორსულობა</a:t>
            </a:r>
            <a:r>
              <a:rPr lang="ka-GE" sz="1600" dirty="0" smtClean="0">
                <a:solidFill>
                  <a:schemeClr val="bg1"/>
                </a:solidFill>
                <a:latin typeface="BPG Arial" panose="020B0604020202020204" charset="0"/>
                <a:cs typeface="BPG Arial" panose="020B0604020202020204" charset="0"/>
              </a:rPr>
              <a:t> </a:t>
            </a:r>
          </a:p>
          <a:p>
            <a:r>
              <a:rPr lang="ka-GE" sz="1000" dirty="0">
                <a:solidFill>
                  <a:schemeClr val="bg1"/>
                </a:solidFill>
                <a:latin typeface="BPG Arial" panose="020B0604020202020204" charset="0"/>
                <a:cs typeface="BPG Arial" panose="020B0604020202020204" charset="0"/>
              </a:rPr>
              <a:t>ორსულობასთან დაკავშირებული გეგმიური და გადაუდებელი სამედიცინო მომსახურება (ექიმის კონსულტაცია, ლაბორატორიული და ინსტრუმენტული გამოკვლევები, ამბულატორიული მანიპულაციები, მედიკამენტების ღირებულება, ჰოსპიტალური მომსახურება). </a:t>
            </a:r>
            <a:endParaRPr lang="ka-GE" sz="1000" b="1" dirty="0">
              <a:solidFill>
                <a:schemeClr val="bg1"/>
              </a:solidFill>
              <a:latin typeface="BPG Arial" panose="020B0604020202020204" charset="0"/>
              <a:cs typeface="BPG Arial" panose="020B0604020202020204" charset="0"/>
            </a:endParaRPr>
          </a:p>
          <a:p>
            <a:pPr algn="ctr"/>
            <a:endParaRPr lang="ka-GE" sz="1200" b="1" dirty="0">
              <a:solidFill>
                <a:schemeClr val="bg1"/>
              </a:solidFill>
              <a:latin typeface="BPG Arial" panose="020B0604020202020204" charset="0"/>
              <a:cs typeface="BPG Arial" panose="020B0604020202020204" charset="0"/>
            </a:endParaRPr>
          </a:p>
        </p:txBody>
      </p:sp>
      <p:sp>
        <p:nvSpPr>
          <p:cNvPr id="23" name="TextBox 22"/>
          <p:cNvSpPr txBox="1"/>
          <p:nvPr/>
        </p:nvSpPr>
        <p:spPr>
          <a:xfrm>
            <a:off x="568732" y="4785985"/>
            <a:ext cx="10591200" cy="792000"/>
          </a:xfrm>
          <a:prstGeom prst="roundRect">
            <a:avLst/>
          </a:prstGeom>
          <a:solidFill>
            <a:srgbClr val="71C9B7"/>
          </a:solidFill>
        </p:spPr>
        <p:txBody>
          <a:bodyPr wrap="square" rtlCol="0">
            <a:spAutoFit/>
          </a:bodyPr>
          <a:lstStyle/>
          <a:p>
            <a:pPr algn="ctr"/>
            <a:r>
              <a:rPr lang="ka-GE" sz="1600" b="1" dirty="0">
                <a:solidFill>
                  <a:schemeClr val="bg1"/>
                </a:solidFill>
                <a:latin typeface="BPG Arial" panose="020B0604020202020204" charset="0"/>
                <a:cs typeface="BPG Arial" panose="020B0604020202020204" charset="0"/>
              </a:rPr>
              <a:t> </a:t>
            </a:r>
            <a:r>
              <a:rPr lang="ka-GE" sz="1600" b="1" dirty="0" smtClean="0">
                <a:solidFill>
                  <a:schemeClr val="bg1"/>
                </a:solidFill>
                <a:latin typeface="BPG Arial" panose="020B0604020202020204" charset="0"/>
                <a:cs typeface="BPG Arial" panose="020B0604020202020204" charset="0"/>
              </a:rPr>
              <a:t>    დღის სტაციონარული მომსახურება</a:t>
            </a:r>
            <a:r>
              <a:rPr lang="ka-GE" sz="1600" dirty="0" smtClean="0">
                <a:solidFill>
                  <a:schemeClr val="bg1"/>
                </a:solidFill>
                <a:latin typeface="BPG Arial" panose="020B0604020202020204" charset="0"/>
                <a:cs typeface="BPG Arial" panose="020B0604020202020204" charset="0"/>
              </a:rPr>
              <a:t> </a:t>
            </a:r>
          </a:p>
          <a:p>
            <a:r>
              <a:rPr lang="ka-GE" sz="1000" dirty="0">
                <a:solidFill>
                  <a:schemeClr val="bg1"/>
                </a:solidFill>
                <a:latin typeface="BPG Arial" panose="020B0604020202020204" charset="0"/>
                <a:cs typeface="BPG Arial" panose="020B0604020202020204" charset="0"/>
              </a:rPr>
              <a:t>სადაზღვევო პერიოდის განმავლობაში</a:t>
            </a:r>
            <a:r>
              <a:rPr lang="en-US" sz="1000" dirty="0">
                <a:solidFill>
                  <a:schemeClr val="bg1"/>
                </a:solidFill>
                <a:latin typeface="AR Archy" panose="02000508000000020004" pitchFamily="2" charset="0"/>
                <a:cs typeface="BPG Arial" panose="020B0604020202020204" charset="0"/>
              </a:rPr>
              <a:t> </a:t>
            </a:r>
            <a:r>
              <a:rPr lang="ka-GE" sz="1000" dirty="0">
                <a:solidFill>
                  <a:schemeClr val="bg1"/>
                </a:solidFill>
                <a:latin typeface="BPG Arial" panose="020B0604020202020204" charset="0"/>
                <a:cs typeface="BPG Arial" panose="020B0604020202020204" charset="0"/>
              </a:rPr>
              <a:t>გეგმიური თერაპიული/ქირურგიული (მედიკამენტები, დიაგნოსტიკური მანიპულაციები, თერაპიული და ქირურგიული მკურნალობა) მომსახურება, როდესაც პაციენტის სამედიცინო დაწესებულებაში დაყოვნება არ აღემატება ერთ საწოლ-დღეს</a:t>
            </a:r>
            <a:r>
              <a:rPr lang="ka-GE" sz="1000" dirty="0">
                <a:solidFill>
                  <a:schemeClr val="bg1"/>
                </a:solidFill>
              </a:rPr>
              <a:t>. </a:t>
            </a:r>
            <a:endParaRPr lang="ka-GE" sz="1000" b="1" dirty="0">
              <a:solidFill>
                <a:schemeClr val="bg1"/>
              </a:solidFill>
              <a:latin typeface="BPG Arial" panose="020B0604020202020204" charset="0"/>
              <a:cs typeface="BPG Arial" panose="020B0604020202020204" charset="0"/>
            </a:endParaRPr>
          </a:p>
          <a:p>
            <a:pPr algn="ctr"/>
            <a:endParaRPr lang="ka-GE" sz="1100" b="1" dirty="0">
              <a:solidFill>
                <a:schemeClr val="bg1"/>
              </a:solidFill>
              <a:latin typeface="BPG Arial" panose="020B0604020202020204" charset="0"/>
              <a:cs typeface="BPG Arial" panose="020B0604020202020204" charset="0"/>
            </a:endParaRPr>
          </a:p>
        </p:txBody>
      </p:sp>
      <p:sp>
        <p:nvSpPr>
          <p:cNvPr id="25" name="TextBox 24"/>
          <p:cNvSpPr txBox="1"/>
          <p:nvPr/>
        </p:nvSpPr>
        <p:spPr>
          <a:xfrm>
            <a:off x="568732" y="5618138"/>
            <a:ext cx="10591200" cy="792000"/>
          </a:xfrm>
          <a:prstGeom prst="roundRect">
            <a:avLst/>
          </a:prstGeom>
          <a:solidFill>
            <a:srgbClr val="71C9B7"/>
          </a:solidFill>
        </p:spPr>
        <p:txBody>
          <a:bodyPr wrap="square" rtlCol="0">
            <a:spAutoFit/>
          </a:bodyPr>
          <a:lstStyle/>
          <a:p>
            <a:pPr algn="ctr"/>
            <a:r>
              <a:rPr lang="ka-GE" sz="1600" b="1" dirty="0" smtClean="0">
                <a:solidFill>
                  <a:schemeClr val="bg1"/>
                </a:solidFill>
                <a:latin typeface="BPG Arial" panose="020B0604020202020204" charset="0"/>
                <a:cs typeface="BPG Arial" panose="020B0604020202020204" charset="0"/>
              </a:rPr>
              <a:t>მედიკამენტები</a:t>
            </a:r>
            <a:r>
              <a:rPr lang="ka-GE" sz="1600" dirty="0" smtClean="0">
                <a:solidFill>
                  <a:schemeClr val="bg1"/>
                </a:solidFill>
                <a:latin typeface="BPG Arial" panose="020B0604020202020204" charset="0"/>
                <a:cs typeface="BPG Arial" panose="020B0604020202020204" charset="0"/>
              </a:rPr>
              <a:t> </a:t>
            </a:r>
          </a:p>
          <a:p>
            <a:r>
              <a:rPr lang="ka-GE" sz="1000" dirty="0" smtClean="0">
                <a:solidFill>
                  <a:schemeClr val="bg1"/>
                </a:solidFill>
                <a:latin typeface="BPG Arial" panose="020B0604020202020204" charset="0"/>
                <a:cs typeface="BPG Arial" panose="020B0604020202020204" charset="0"/>
              </a:rPr>
              <a:t>ოჯახის ექიმის ან ნებისმიერი ლიცენზირებული ექიმის მიერ დანიშნული მედიკამენტების ხარჯების ანაზღაურება დაზღვევის პირობების შესაბამისად.   </a:t>
            </a:r>
            <a:endParaRPr lang="ka-GE" sz="1000" b="1" dirty="0" smtClean="0">
              <a:solidFill>
                <a:schemeClr val="bg1"/>
              </a:solidFill>
              <a:latin typeface="BPG Arial" panose="020B0604020202020204" charset="0"/>
              <a:cs typeface="BPG Arial" panose="020B0604020202020204" charset="0"/>
            </a:endParaRPr>
          </a:p>
          <a:p>
            <a:pPr algn="ctr"/>
            <a:endParaRPr lang="ka-GE" sz="1200" b="1" dirty="0">
              <a:solidFill>
                <a:schemeClr val="bg1"/>
              </a:solidFill>
              <a:latin typeface="BPG Arial" panose="020B0604020202020204" charset="0"/>
              <a:cs typeface="BPG Arial" panose="020B0604020202020204" charset="0"/>
            </a:endParaRPr>
          </a:p>
        </p:txBody>
      </p:sp>
      <p:sp>
        <p:nvSpPr>
          <p:cNvPr id="26" name="TextBox 25"/>
          <p:cNvSpPr txBox="1"/>
          <p:nvPr/>
        </p:nvSpPr>
        <p:spPr>
          <a:xfrm>
            <a:off x="568732" y="6451022"/>
            <a:ext cx="10591200" cy="792000"/>
          </a:xfrm>
          <a:prstGeom prst="roundRect">
            <a:avLst/>
          </a:prstGeom>
          <a:solidFill>
            <a:srgbClr val="71C9B7"/>
          </a:solidFill>
        </p:spPr>
        <p:txBody>
          <a:bodyPr wrap="square" rtlCol="0">
            <a:spAutoFit/>
          </a:bodyPr>
          <a:lstStyle/>
          <a:p>
            <a:pPr algn="ctr"/>
            <a:r>
              <a:rPr lang="ka-GE" sz="1600" b="1" dirty="0" smtClean="0">
                <a:solidFill>
                  <a:schemeClr val="bg1"/>
                </a:solidFill>
                <a:latin typeface="BPG Arial" panose="020B0604020202020204" charset="0"/>
                <a:cs typeface="BPG Arial" panose="020B0604020202020204" charset="0"/>
              </a:rPr>
              <a:t>                 სამკურნალო-გამაჯანსაღებელი პროცედურები</a:t>
            </a:r>
            <a:endParaRPr lang="ka-GE" sz="1600" b="1" dirty="0">
              <a:solidFill>
                <a:schemeClr val="bg1"/>
              </a:solidFill>
              <a:latin typeface="BPG Arial" panose="020B0604020202020204" charset="0"/>
              <a:cs typeface="BPG Arial" panose="020B0604020202020204" charset="0"/>
            </a:endParaRPr>
          </a:p>
          <a:p>
            <a:r>
              <a:rPr lang="ka-GE" sz="1000" dirty="0">
                <a:solidFill>
                  <a:schemeClr val="bg1"/>
                </a:solidFill>
                <a:latin typeface="BPG Arial" panose="020B0604020202020204" charset="0"/>
                <a:cs typeface="BPG Arial" panose="020B0604020202020204" charset="0"/>
              </a:rPr>
              <a:t>გულისხმობს 10-30%-იან ფასდაკლებას პროვაიდერ დაწესებულებებში სხვადასხვა მომსახურებასა და პროცედურებზე: ფიზიოთერაპია, ჰიდროთერაპია, მასაჟი, ფიტნესი...</a:t>
            </a:r>
            <a:r>
              <a:rPr lang="ka-GE" sz="1000" b="1" dirty="0">
                <a:solidFill>
                  <a:schemeClr val="bg1"/>
                </a:solidFill>
                <a:latin typeface="BPG Arial" panose="020B0604020202020204" charset="0"/>
                <a:cs typeface="BPG Arial" panose="020B0604020202020204" charset="0"/>
              </a:rPr>
              <a:t> </a:t>
            </a:r>
          </a:p>
          <a:p>
            <a:pPr algn="ctr"/>
            <a:endParaRPr lang="en-US" sz="1400" b="1" dirty="0" smtClean="0">
              <a:solidFill>
                <a:schemeClr val="bg1"/>
              </a:solidFill>
              <a:latin typeface="BPG Arial" panose="020B0604020202020204" charset="0"/>
              <a:cs typeface="BPG Arial" panose="020B0604020202020204" charset="0"/>
            </a:endParaRPr>
          </a:p>
          <a:p>
            <a:pPr algn="ctr"/>
            <a:endParaRPr lang="en-US" sz="1400" b="1" dirty="0">
              <a:solidFill>
                <a:schemeClr val="bg1"/>
              </a:solidFill>
              <a:latin typeface="BPG Arial" panose="020B0604020202020204" charset="0"/>
              <a:cs typeface="BPG Arial" panose="020B060402020202020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9850" y="1323637"/>
            <a:ext cx="380862" cy="380862"/>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9850" y="2180745"/>
            <a:ext cx="380862" cy="380862"/>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8923" y="3058201"/>
            <a:ext cx="378830" cy="378830"/>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1953" y="3944074"/>
            <a:ext cx="358846" cy="318243"/>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8907" y="4785985"/>
            <a:ext cx="358846" cy="358846"/>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1953" y="5603364"/>
            <a:ext cx="333965" cy="333965"/>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3573" y="6450291"/>
            <a:ext cx="327226" cy="327226"/>
          </a:xfrm>
          <a:prstGeom prst="rect">
            <a:avLst/>
          </a:prstGeom>
        </p:spPr>
      </p:pic>
    </p:spTree>
    <p:extLst>
      <p:ext uri="{BB962C8B-B14F-4D97-AF65-F5344CB8AC3E}">
        <p14:creationId xmlns:p14="http://schemas.microsoft.com/office/powerpoint/2010/main" val="3445175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0611297" y="7538484"/>
            <a:ext cx="1456660" cy="308344"/>
            <a:chOff x="10185994" y="7527852"/>
            <a:chExt cx="1456660" cy="308344"/>
          </a:xfrm>
        </p:grpSpPr>
        <p:sp>
          <p:nvSpPr>
            <p:cNvPr id="7" name="Rectangle 6"/>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8" name="TextBox 7"/>
            <p:cNvSpPr txBox="1"/>
            <p:nvPr/>
          </p:nvSpPr>
          <p:spPr>
            <a:xfrm>
              <a:off x="10791347" y="7559197"/>
              <a:ext cx="308098" cy="276999"/>
            </a:xfrm>
            <a:prstGeom prst="rect">
              <a:avLst/>
            </a:prstGeom>
            <a:noFill/>
          </p:spPr>
          <p:txBody>
            <a:bodyPr wrap="none" rtlCol="0">
              <a:spAutoFit/>
            </a:bodyPr>
            <a:lstStyle/>
            <a:p>
              <a:r>
                <a:rPr lang="en-US" sz="1200" dirty="0" smtClean="0">
                  <a:solidFill>
                    <a:schemeClr val="bg1"/>
                  </a:solidFill>
                  <a:latin typeface="BPG Nino Mtavruli" panose="02000806000000020004" pitchFamily="2" charset="0"/>
                </a:rPr>
                <a:t>1</a:t>
              </a:r>
              <a:r>
                <a:rPr lang="ka-GE" sz="1200" dirty="0" smtClean="0">
                  <a:solidFill>
                    <a:schemeClr val="bg1"/>
                  </a:solidFill>
                  <a:latin typeface="BPG Nino Mtavruli" panose="02000806000000020004" pitchFamily="2" charset="0"/>
                </a:rPr>
                <a:t>2</a:t>
              </a:r>
              <a:endParaRPr lang="en-US" sz="1200" dirty="0">
                <a:solidFill>
                  <a:schemeClr val="bg1"/>
                </a:solidFill>
                <a:latin typeface="BPG Nino Mtavruli" panose="02000806000000020004" pitchFamily="2" charset="0"/>
              </a:endParaRPr>
            </a:p>
          </p:txBody>
        </p:sp>
      </p:grpSp>
      <p:grpSp>
        <p:nvGrpSpPr>
          <p:cNvPr id="28" name="Group 27"/>
          <p:cNvGrpSpPr/>
          <p:nvPr/>
        </p:nvGrpSpPr>
        <p:grpSpPr>
          <a:xfrm>
            <a:off x="469460" y="261490"/>
            <a:ext cx="6602819" cy="710369"/>
            <a:chOff x="469460" y="293574"/>
            <a:chExt cx="6602819" cy="710369"/>
          </a:xfrm>
        </p:grpSpPr>
        <p:sp>
          <p:nvSpPr>
            <p:cNvPr id="9" name="TextBox 8"/>
            <p:cNvSpPr txBox="1"/>
            <p:nvPr/>
          </p:nvSpPr>
          <p:spPr>
            <a:xfrm>
              <a:off x="469460" y="293574"/>
              <a:ext cx="6602819" cy="707886"/>
            </a:xfrm>
            <a:prstGeom prst="rect">
              <a:avLst/>
            </a:prstGeom>
            <a:noFill/>
          </p:spPr>
          <p:txBody>
            <a:bodyPr wrap="square" rtlCol="0">
              <a:spAutoFit/>
            </a:bodyPr>
            <a:lstStyle/>
            <a:p>
              <a:endParaRPr lang="en-US" sz="1600" dirty="0">
                <a:latin typeface="BPG Arial" panose="020B0604020202020204" pitchFamily="34" charset="0"/>
                <a:cs typeface="BPG Arial" panose="020B0604020202020204" pitchFamily="34" charset="0"/>
              </a:endParaRPr>
            </a:p>
            <a:p>
              <a:r>
                <a:rPr lang="en-US" sz="2400" b="1" dirty="0" smtClean="0">
                  <a:solidFill>
                    <a:srgbClr val="1E2257"/>
                  </a:solidFill>
                  <a:latin typeface="BPG Nino Mtavruli" panose="02000806000000020004" pitchFamily="2" charset="0"/>
                </a:rPr>
                <a:t>ს</a:t>
              </a:r>
              <a:r>
                <a:rPr lang="ka-GE" sz="2400" b="1" dirty="0" smtClean="0">
                  <a:solidFill>
                    <a:srgbClr val="1E2257"/>
                  </a:solidFill>
                  <a:latin typeface="BPG Nino Mtavruli" panose="02000806000000020004" pitchFamily="2" charset="0"/>
                </a:rPr>
                <a:t>ადაზღვევო სერვისები</a:t>
              </a:r>
            </a:p>
          </p:txBody>
        </p:sp>
        <p:sp>
          <p:nvSpPr>
            <p:cNvPr id="10" name="Rectangle 9"/>
            <p:cNvSpPr/>
            <p:nvPr/>
          </p:nvSpPr>
          <p:spPr>
            <a:xfrm>
              <a:off x="549850" y="936524"/>
              <a:ext cx="3420000" cy="67419"/>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568732" y="3906006"/>
            <a:ext cx="10591200" cy="828000"/>
          </a:xfrm>
          <a:prstGeom prst="roundRect">
            <a:avLst/>
          </a:prstGeom>
          <a:solidFill>
            <a:srgbClr val="71C9B7"/>
          </a:solidFill>
        </p:spPr>
        <p:txBody>
          <a:bodyPr wrap="square" rtlCol="0">
            <a:spAutoFit/>
          </a:bodyPr>
          <a:lstStyle/>
          <a:p>
            <a:pPr lvl="0" algn="ctr"/>
            <a:r>
              <a:rPr lang="ka-GE" sz="1600" b="1" dirty="0">
                <a:solidFill>
                  <a:prstClr val="white"/>
                </a:solidFill>
                <a:latin typeface="BPG Arial" panose="020B0604020202020204" charset="0"/>
                <a:cs typeface="BPG Arial" panose="020B0604020202020204" charset="0"/>
              </a:rPr>
              <a:t>კარდიოქირურგია</a:t>
            </a:r>
            <a:r>
              <a:rPr lang="ka-GE" sz="1600" dirty="0">
                <a:solidFill>
                  <a:prstClr val="white"/>
                </a:solidFill>
                <a:latin typeface="BPG Arial" panose="020B0604020202020204" charset="0"/>
                <a:cs typeface="BPG Arial" panose="020B0604020202020204" charset="0"/>
              </a:rPr>
              <a:t> </a:t>
            </a:r>
          </a:p>
          <a:p>
            <a:pPr lvl="0"/>
            <a:r>
              <a:rPr lang="ka-GE" sz="1000" dirty="0">
                <a:solidFill>
                  <a:prstClr val="white"/>
                </a:solidFill>
                <a:latin typeface="BPG Arial" panose="020B0604020202020204" charset="0"/>
                <a:cs typeface="BPG Arial" panose="020B0604020202020204" charset="0"/>
              </a:rPr>
              <a:t>გულზე </a:t>
            </a:r>
            <a:r>
              <a:rPr lang="ka-GE" sz="1000" dirty="0">
                <a:solidFill>
                  <a:prstClr val="white"/>
                </a:solidFill>
                <a:latin typeface="BPG Arial"/>
              </a:rPr>
              <a:t>ინტერვენციულ და ქირურგიულ (სტენტირება, შუნტირება და ოპერაციები ღია გულზე) მკურნალობასთან დაკავშირებული ხარჯების ანაზღაურება.</a:t>
            </a:r>
            <a:endParaRPr lang="ka-GE" sz="1000" b="1" dirty="0">
              <a:solidFill>
                <a:prstClr val="white"/>
              </a:solidFill>
              <a:latin typeface="BPG Arial" panose="020B0604020202020204" charset="0"/>
              <a:cs typeface="BPG Arial" panose="020B0604020202020204" charset="0"/>
            </a:endParaRPr>
          </a:p>
          <a:p>
            <a:pPr algn="ctr"/>
            <a:endParaRPr lang="en-US" sz="1000" b="1" dirty="0">
              <a:solidFill>
                <a:schemeClr val="bg1"/>
              </a:solidFill>
              <a:latin typeface="BPG Arial" panose="020B0604020202020204" charset="0"/>
              <a:cs typeface="BPG Arial" panose="020B0604020202020204" charset="0"/>
            </a:endParaRPr>
          </a:p>
        </p:txBody>
      </p:sp>
      <p:sp>
        <p:nvSpPr>
          <p:cNvPr id="38" name="TextBox 37"/>
          <p:cNvSpPr txBox="1"/>
          <p:nvPr/>
        </p:nvSpPr>
        <p:spPr>
          <a:xfrm>
            <a:off x="531721" y="2205701"/>
            <a:ext cx="10591200" cy="792000"/>
          </a:xfrm>
          <a:prstGeom prst="roundRect">
            <a:avLst/>
          </a:prstGeom>
          <a:solidFill>
            <a:srgbClr val="71C9B7"/>
          </a:solidFill>
        </p:spPr>
        <p:txBody>
          <a:bodyPr wrap="square" rtlCol="0">
            <a:spAutoFit/>
          </a:bodyPr>
          <a:lstStyle/>
          <a:p>
            <a:pPr lvl="0" algn="ctr"/>
            <a:r>
              <a:rPr lang="ka-GE" sz="1518" b="1" dirty="0">
                <a:solidFill>
                  <a:prstClr val="white"/>
                </a:solidFill>
                <a:latin typeface="BPG Arial" panose="020B0604020202020204" charset="0"/>
                <a:cs typeface="BPG Arial" panose="020B0604020202020204" charset="0"/>
              </a:rPr>
              <a:t>გეგმიური </a:t>
            </a:r>
            <a:r>
              <a:rPr lang="ka-GE" sz="1518" b="1" dirty="0" smtClean="0">
                <a:solidFill>
                  <a:prstClr val="white"/>
                </a:solidFill>
                <a:latin typeface="BPG Arial" panose="020B0604020202020204" charset="0"/>
                <a:cs typeface="BPG Arial" panose="020B0604020202020204" charset="0"/>
              </a:rPr>
              <a:t>სტომატოლოგიური მომსახურება</a:t>
            </a:r>
            <a:r>
              <a:rPr lang="ka-GE" sz="1518" dirty="0" smtClean="0">
                <a:solidFill>
                  <a:prstClr val="white"/>
                </a:solidFill>
                <a:latin typeface="BPG Arial" panose="020B0604020202020204" charset="0"/>
                <a:cs typeface="BPG Arial" panose="020B0604020202020204" charset="0"/>
              </a:rPr>
              <a:t> </a:t>
            </a:r>
            <a:endParaRPr lang="ka-GE" sz="1518" dirty="0">
              <a:solidFill>
                <a:prstClr val="white"/>
              </a:solidFill>
              <a:latin typeface="BPG Arial" panose="020B0604020202020204" charset="0"/>
              <a:cs typeface="BPG Arial" panose="020B0604020202020204" charset="0"/>
            </a:endParaRPr>
          </a:p>
          <a:p>
            <a:pPr lvl="0"/>
            <a:r>
              <a:rPr lang="ka-GE" sz="1000" dirty="0">
                <a:solidFill>
                  <a:prstClr val="white"/>
                </a:solidFill>
                <a:latin typeface="BPG Arial" panose="020B0604020202020204" charset="0"/>
                <a:cs typeface="BPG Arial" panose="020B0604020202020204" charset="0"/>
              </a:rPr>
              <a:t>სტომატოლოგის კონსულტაცია, მარტივი და გართულებული კარიესის მკურნალობა, დიაგნოსტიკა, კბილის მექანიკურ წმენდა,  კბილის გეგმიური ექსტრაქცია და  გეგმიური ქირურგიული მანიპულაციები</a:t>
            </a:r>
            <a:r>
              <a:rPr lang="ka-GE" sz="1181" dirty="0">
                <a:solidFill>
                  <a:prstClr val="white"/>
                </a:solidFill>
                <a:latin typeface="BPG Arial" panose="020B0604020202020204" charset="0"/>
                <a:cs typeface="BPG Arial" panose="020B0604020202020204" charset="0"/>
              </a:rPr>
              <a:t>.</a:t>
            </a:r>
            <a:endParaRPr lang="ka-GE" sz="1181" b="1" dirty="0">
              <a:solidFill>
                <a:prstClr val="white"/>
              </a:solidFill>
              <a:latin typeface="BPG Arial" panose="020B0604020202020204" charset="0"/>
              <a:cs typeface="BPG Arial" panose="020B0604020202020204" charset="0"/>
            </a:endParaRPr>
          </a:p>
          <a:p>
            <a:pPr marL="0" lvl="1"/>
            <a:r>
              <a:rPr lang="ka-GE" sz="1000" dirty="0" smtClean="0">
                <a:solidFill>
                  <a:prstClr val="white"/>
                </a:solidFill>
                <a:latin typeface="BPG Arial" panose="020B0604020202020204" charset="0"/>
                <a:cs typeface="BPG Arial" panose="020B0604020202020204" charset="0"/>
              </a:rPr>
              <a:t>. </a:t>
            </a:r>
            <a:endParaRPr lang="en-US" sz="1000" dirty="0">
              <a:solidFill>
                <a:prstClr val="white"/>
              </a:solidFill>
              <a:latin typeface="BPG Arial" panose="020B0604020202020204" charset="0"/>
              <a:cs typeface="BPG Arial" panose="020B0604020202020204" charset="0"/>
            </a:endParaRPr>
          </a:p>
          <a:p>
            <a:pPr marL="0" lvl="1"/>
            <a:endParaRPr lang="en-US" sz="1200" dirty="0">
              <a:solidFill>
                <a:prstClr val="white"/>
              </a:solidFill>
              <a:latin typeface="BPG Arial" panose="020B0604020202020204" charset="0"/>
              <a:cs typeface="BPG Arial" panose="020B0604020202020204" charset="0"/>
            </a:endParaRPr>
          </a:p>
          <a:p>
            <a:r>
              <a:rPr lang="ka-GE" sz="1200" dirty="0" smtClean="0">
                <a:solidFill>
                  <a:schemeClr val="bg1"/>
                </a:solidFill>
                <a:latin typeface="BPG Arial" panose="020B0604020202020204" charset="0"/>
                <a:cs typeface="BPG Arial" panose="020B0604020202020204" charset="0"/>
              </a:rPr>
              <a:t>;</a:t>
            </a:r>
            <a:endParaRPr lang="ka-GE" sz="1200" b="1" dirty="0">
              <a:solidFill>
                <a:schemeClr val="bg1"/>
              </a:solidFill>
              <a:latin typeface="BPG Arial" panose="020B0604020202020204" charset="0"/>
              <a:cs typeface="BPG Arial" panose="020B0604020202020204" charset="0"/>
            </a:endParaRPr>
          </a:p>
          <a:p>
            <a:pPr algn="ctr"/>
            <a:endParaRPr lang="ka-GE" sz="1200" b="1" dirty="0">
              <a:solidFill>
                <a:schemeClr val="bg1"/>
              </a:solidFill>
              <a:latin typeface="BPG Arial" panose="020B0604020202020204" charset="0"/>
              <a:cs typeface="BPG Arial" panose="020B0604020202020204" charset="0"/>
            </a:endParaRPr>
          </a:p>
        </p:txBody>
      </p:sp>
      <p:sp>
        <p:nvSpPr>
          <p:cNvPr id="40" name="TextBox 39"/>
          <p:cNvSpPr txBox="1"/>
          <p:nvPr/>
        </p:nvSpPr>
        <p:spPr>
          <a:xfrm>
            <a:off x="531721" y="1371481"/>
            <a:ext cx="10591200" cy="792000"/>
          </a:xfrm>
          <a:prstGeom prst="roundRect">
            <a:avLst/>
          </a:prstGeom>
          <a:solidFill>
            <a:srgbClr val="71C9B7"/>
          </a:solidFill>
        </p:spPr>
        <p:txBody>
          <a:bodyPr wrap="square" rtlCol="0">
            <a:spAutoFit/>
          </a:bodyPr>
          <a:lstStyle/>
          <a:p>
            <a:pPr lvl="0" algn="ctr"/>
            <a:r>
              <a:rPr lang="ka-GE" sz="1518" b="1" dirty="0">
                <a:solidFill>
                  <a:prstClr val="white"/>
                </a:solidFill>
                <a:latin typeface="BPG Arial" panose="020B0604020202020204" charset="0"/>
                <a:cs typeface="BPG Arial" panose="020B0604020202020204" charset="0"/>
              </a:rPr>
              <a:t>გადაუდებელი სტომატოლოგიური მომსახურება</a:t>
            </a:r>
            <a:r>
              <a:rPr lang="ka-GE" sz="1518" dirty="0">
                <a:solidFill>
                  <a:prstClr val="white"/>
                </a:solidFill>
                <a:latin typeface="BPG Arial" panose="020B0604020202020204" charset="0"/>
                <a:cs typeface="BPG Arial" panose="020B0604020202020204" charset="0"/>
              </a:rPr>
              <a:t> </a:t>
            </a:r>
            <a:endParaRPr lang="ka-GE" sz="1518" b="1" dirty="0">
              <a:solidFill>
                <a:prstClr val="white"/>
              </a:solidFill>
              <a:latin typeface="BPG Arial" panose="020B0604020202020204" charset="0"/>
              <a:cs typeface="BPG Arial" panose="020B0604020202020204" charset="0"/>
            </a:endParaRPr>
          </a:p>
          <a:p>
            <a:pPr marL="0" lvl="1"/>
            <a:r>
              <a:rPr lang="ka-GE" sz="1000" dirty="0">
                <a:solidFill>
                  <a:prstClr val="white"/>
                </a:solidFill>
                <a:latin typeface="BPG Arial" panose="020B0604020202020204" charset="0"/>
                <a:cs typeface="BPG Arial" panose="020B0604020202020204" charset="0"/>
              </a:rPr>
              <a:t>კბილის მწვავე ტკივილისას ტკივილის მოხსნა, რენტგენოგრაფია და კბილის გადაუდებელი ექსტრაქცია</a:t>
            </a:r>
            <a:r>
              <a:rPr lang="ka-GE" sz="1181" dirty="0">
                <a:solidFill>
                  <a:prstClr val="white"/>
                </a:solidFill>
                <a:latin typeface="BPG Arial" panose="020B0604020202020204" charset="0"/>
                <a:cs typeface="BPG Arial" panose="020B0604020202020204" charset="0"/>
              </a:rPr>
              <a:t>.</a:t>
            </a:r>
            <a:r>
              <a:rPr lang="ka-GE" sz="1181" dirty="0">
                <a:solidFill>
                  <a:prstClr val="black"/>
                </a:solidFill>
                <a:latin typeface="BPG Arial" panose="020B0604020202020204" charset="0"/>
                <a:cs typeface="BPG Arial" panose="020B0604020202020204" charset="0"/>
              </a:rPr>
              <a:t> </a:t>
            </a:r>
            <a:endParaRPr lang="en-US" sz="1181" dirty="0">
              <a:solidFill>
                <a:prstClr val="black"/>
              </a:solidFill>
              <a:latin typeface="BPG Arial" panose="020B0604020202020204" charset="0"/>
              <a:cs typeface="BPG Arial" panose="020B0604020202020204" charset="0"/>
            </a:endParaRPr>
          </a:p>
          <a:p>
            <a:endParaRPr lang="ka-GE" sz="1200" b="1" dirty="0">
              <a:solidFill>
                <a:schemeClr val="bg1"/>
              </a:solidFill>
              <a:latin typeface="BPG Arial" panose="020B0604020202020204" charset="0"/>
              <a:cs typeface="BPG Arial" panose="020B0604020202020204" charset="0"/>
            </a:endParaRPr>
          </a:p>
        </p:txBody>
      </p:sp>
      <p:sp>
        <p:nvSpPr>
          <p:cNvPr id="21" name="TextBox 20"/>
          <p:cNvSpPr txBox="1"/>
          <p:nvPr/>
        </p:nvSpPr>
        <p:spPr>
          <a:xfrm>
            <a:off x="568732" y="3037854"/>
            <a:ext cx="10591200" cy="828000"/>
          </a:xfrm>
          <a:prstGeom prst="roundRect">
            <a:avLst/>
          </a:prstGeom>
          <a:solidFill>
            <a:srgbClr val="71C9B7"/>
          </a:solidFill>
        </p:spPr>
        <p:txBody>
          <a:bodyPr wrap="square" rtlCol="0">
            <a:spAutoFit/>
          </a:bodyPr>
          <a:lstStyle/>
          <a:p>
            <a:pPr lvl="0" algn="ctr"/>
            <a:r>
              <a:rPr lang="en-US" sz="1518" b="1" dirty="0">
                <a:solidFill>
                  <a:prstClr val="white"/>
                </a:solidFill>
              </a:rPr>
              <a:t> </a:t>
            </a:r>
            <a:r>
              <a:rPr lang="ka-GE" sz="1518" b="1" dirty="0" smtClean="0">
                <a:solidFill>
                  <a:prstClr val="white"/>
                </a:solidFill>
              </a:rPr>
              <a:t>                             </a:t>
            </a:r>
            <a:r>
              <a:rPr lang="ka-GE" sz="1518" b="1" dirty="0" smtClean="0">
                <a:solidFill>
                  <a:prstClr val="white"/>
                </a:solidFill>
                <a:latin typeface="BPG Arial" panose="020B0604020202020204" charset="0"/>
                <a:cs typeface="BPG Arial" panose="020B0604020202020204" charset="0"/>
              </a:rPr>
              <a:t>იმპლანტაცია</a:t>
            </a:r>
            <a:r>
              <a:rPr lang="ka-GE" sz="1518" b="1" dirty="0">
                <a:solidFill>
                  <a:prstClr val="white"/>
                </a:solidFill>
                <a:latin typeface="BPG Arial" panose="020B0604020202020204" charset="0"/>
                <a:cs typeface="BPG Arial" panose="020B0604020202020204" charset="0"/>
              </a:rPr>
              <a:t>,</a:t>
            </a:r>
            <a:r>
              <a:rPr lang="ka-GE" sz="1518" dirty="0">
                <a:solidFill>
                  <a:prstClr val="white"/>
                </a:solidFill>
                <a:latin typeface="BPG Arial" panose="020B0604020202020204" charset="0"/>
                <a:cs typeface="BPG Arial" panose="020B0604020202020204" charset="0"/>
              </a:rPr>
              <a:t> </a:t>
            </a:r>
            <a:r>
              <a:rPr lang="ka-GE" sz="1518" b="1" dirty="0" smtClean="0">
                <a:solidFill>
                  <a:prstClr val="white"/>
                </a:solidFill>
                <a:latin typeface="BPG Arial" panose="020B0604020202020204" charset="0"/>
                <a:cs typeface="BPG Arial" panose="020B0604020202020204" charset="0"/>
              </a:rPr>
              <a:t>ორთოდონტიული,ორთოპედიული </a:t>
            </a:r>
            <a:r>
              <a:rPr lang="ka-GE" sz="1518" b="1" dirty="0">
                <a:solidFill>
                  <a:prstClr val="white"/>
                </a:solidFill>
                <a:latin typeface="BPG Arial" panose="020B0604020202020204" charset="0"/>
                <a:cs typeface="BPG Arial" panose="020B0604020202020204" charset="0"/>
              </a:rPr>
              <a:t>სტომატოლოგიური მომსახურება</a:t>
            </a:r>
            <a:r>
              <a:rPr lang="ka-GE" sz="1518" dirty="0">
                <a:solidFill>
                  <a:prstClr val="white"/>
                </a:solidFill>
                <a:latin typeface="BPG Arial" panose="020B0604020202020204" charset="0"/>
                <a:cs typeface="BPG Arial" panose="020B0604020202020204" charset="0"/>
              </a:rPr>
              <a:t> </a:t>
            </a:r>
          </a:p>
          <a:p>
            <a:pPr lvl="0"/>
            <a:r>
              <a:rPr lang="ka-GE" sz="1000" dirty="0">
                <a:solidFill>
                  <a:prstClr val="white"/>
                </a:solidFill>
                <a:latin typeface="BPG Arial" panose="020B0604020202020204" charset="0"/>
                <a:cs typeface="BPG Arial" panose="020B0604020202020204" charset="0"/>
              </a:rPr>
              <a:t>პროვაიდერი სტომატოლოგიური კლინიკების ბაზაზე  20-დან 60%-მდე  ფასდაკლება</a:t>
            </a:r>
            <a:r>
              <a:rPr lang="ka-GE" sz="1181" dirty="0">
                <a:solidFill>
                  <a:prstClr val="white"/>
                </a:solidFill>
                <a:latin typeface="BPG Arial" panose="020B0604020202020204" charset="0"/>
                <a:cs typeface="BPG Arial" panose="020B0604020202020204" charset="0"/>
              </a:rPr>
              <a:t>.</a:t>
            </a:r>
            <a:endParaRPr lang="ka-GE" sz="1200" b="1" dirty="0">
              <a:solidFill>
                <a:schemeClr val="bg1"/>
              </a:solidFill>
              <a:latin typeface="BPG Arial" panose="020B0604020202020204" charset="0"/>
              <a:cs typeface="BPG Arial" panose="020B0604020202020204" charset="0"/>
            </a:endParaRPr>
          </a:p>
        </p:txBody>
      </p:sp>
      <p:sp>
        <p:nvSpPr>
          <p:cNvPr id="23" name="TextBox 22"/>
          <p:cNvSpPr txBox="1"/>
          <p:nvPr/>
        </p:nvSpPr>
        <p:spPr>
          <a:xfrm>
            <a:off x="568732" y="4785985"/>
            <a:ext cx="10591200" cy="792000"/>
          </a:xfrm>
          <a:prstGeom prst="roundRect">
            <a:avLst/>
          </a:prstGeom>
          <a:solidFill>
            <a:srgbClr val="71C9B7"/>
          </a:solidFill>
        </p:spPr>
        <p:txBody>
          <a:bodyPr wrap="square" rtlCol="0">
            <a:spAutoFit/>
          </a:bodyPr>
          <a:lstStyle/>
          <a:p>
            <a:pPr lvl="0" algn="ctr"/>
            <a:r>
              <a:rPr lang="ka-GE" sz="1600" b="1" dirty="0">
                <a:solidFill>
                  <a:prstClr val="white"/>
                </a:solidFill>
                <a:latin typeface="BPG Arial" panose="020B0604020202020204" charset="0"/>
                <a:cs typeface="BPG Arial" panose="020B0604020202020204" charset="0"/>
              </a:rPr>
              <a:t>ონკოლოგია</a:t>
            </a:r>
            <a:endParaRPr lang="ka-GE" sz="1600" b="1" dirty="0">
              <a:solidFill>
                <a:prstClr val="white"/>
              </a:solidFill>
            </a:endParaRPr>
          </a:p>
          <a:p>
            <a:pPr lvl="0"/>
            <a:r>
              <a:rPr lang="ka-GE" sz="1000" dirty="0">
                <a:solidFill>
                  <a:prstClr val="white"/>
                </a:solidFill>
                <a:latin typeface="BPG Arial" panose="020B0604020202020204" charset="0"/>
                <a:cs typeface="BPG Arial" panose="020B0604020202020204" charset="0"/>
              </a:rPr>
              <a:t>კეთილთვისებიანი და ავთვისებიანი დაავადებების დროს ქირურგიულ და თერაპიულ მკურნალობასთა დაკავშირებული ხარჯების ანაზღაურება</a:t>
            </a:r>
            <a:r>
              <a:rPr lang="ka-GE" sz="1200" dirty="0">
                <a:solidFill>
                  <a:prstClr val="white"/>
                </a:solidFill>
                <a:latin typeface="BPG Arial" panose="020B0604020202020204" charset="0"/>
                <a:cs typeface="BPG Arial" panose="020B0604020202020204" charset="0"/>
              </a:rPr>
              <a:t>.</a:t>
            </a:r>
            <a:endParaRPr lang="en-US" sz="1400" b="1" dirty="0">
              <a:solidFill>
                <a:prstClr val="white"/>
              </a:solidFill>
              <a:latin typeface="BPG Arial" panose="020B0604020202020204" charset="0"/>
              <a:cs typeface="BPG Arial" panose="020B0604020202020204" charset="0"/>
            </a:endParaRPr>
          </a:p>
        </p:txBody>
      </p:sp>
      <p:sp>
        <p:nvSpPr>
          <p:cNvPr id="25" name="TextBox 24"/>
          <p:cNvSpPr txBox="1"/>
          <p:nvPr/>
        </p:nvSpPr>
        <p:spPr>
          <a:xfrm>
            <a:off x="568732" y="5618137"/>
            <a:ext cx="10591200" cy="792000"/>
          </a:xfrm>
          <a:prstGeom prst="roundRect">
            <a:avLst/>
          </a:prstGeom>
          <a:solidFill>
            <a:srgbClr val="71C9B7"/>
          </a:solidFill>
        </p:spPr>
        <p:txBody>
          <a:bodyPr wrap="square" rtlCol="0">
            <a:spAutoFit/>
          </a:bodyPr>
          <a:lstStyle/>
          <a:p>
            <a:pPr lvl="0" algn="ctr"/>
            <a:r>
              <a:rPr lang="ka-GE" sz="1600" b="1" dirty="0">
                <a:solidFill>
                  <a:prstClr val="white"/>
                </a:solidFill>
                <a:latin typeface="BPG Arial" panose="020B0604020202020204" charset="0"/>
                <a:cs typeface="BPG Arial" panose="020B0604020202020204" charset="0"/>
              </a:rPr>
              <a:t>უბედური შემთხვევის დაზღვევა</a:t>
            </a:r>
            <a:endParaRPr lang="ka-GE" sz="1600" dirty="0">
              <a:solidFill>
                <a:prstClr val="white"/>
              </a:solidFill>
              <a:latin typeface="BPG Arial" panose="020B0604020202020204" charset="0"/>
              <a:cs typeface="BPG Arial" panose="020B0604020202020204" charset="0"/>
            </a:endParaRPr>
          </a:p>
          <a:p>
            <a:pPr lvl="0"/>
            <a:r>
              <a:rPr lang="ka-GE" sz="1000" dirty="0">
                <a:solidFill>
                  <a:prstClr val="white"/>
                </a:solidFill>
                <a:latin typeface="BPG Arial" panose="020B0604020202020204" charset="0"/>
                <a:cs typeface="BPG Arial" panose="020B0604020202020204" charset="0"/>
              </a:rPr>
              <a:t>ითვალისწინებს დაზღვეულის უბედური შემთხვევის გამო გარდაცვალების შემთხვევაში დაზღვეულის  მემკვიდრესთვის კომპენსაციის სახით ფიქსირებული თანხის გადახდას შესაბამისი ლიმიტის ფარგლებში. </a:t>
            </a:r>
            <a:endParaRPr lang="ka-GE" sz="1000" b="1" dirty="0">
              <a:solidFill>
                <a:prstClr val="white"/>
              </a:solidFill>
              <a:latin typeface="BPG Arial" panose="020B0604020202020204" charset="0"/>
              <a:cs typeface="BPG Arial" panose="020B0604020202020204" charset="0"/>
            </a:endParaRPr>
          </a:p>
        </p:txBody>
      </p:sp>
      <p:sp>
        <p:nvSpPr>
          <p:cNvPr id="26" name="TextBox 25"/>
          <p:cNvSpPr txBox="1"/>
          <p:nvPr/>
        </p:nvSpPr>
        <p:spPr>
          <a:xfrm>
            <a:off x="568732" y="6451022"/>
            <a:ext cx="10591200" cy="792000"/>
          </a:xfrm>
          <a:prstGeom prst="roundRect">
            <a:avLst/>
          </a:prstGeom>
          <a:solidFill>
            <a:srgbClr val="71C9B7"/>
          </a:solidFill>
        </p:spPr>
        <p:txBody>
          <a:bodyPr wrap="square" rtlCol="0">
            <a:spAutoFit/>
          </a:bodyPr>
          <a:lstStyle/>
          <a:p>
            <a:pPr lvl="0" algn="ctr"/>
            <a:r>
              <a:rPr lang="ka-GE" sz="1600" b="1" dirty="0">
                <a:solidFill>
                  <a:prstClr val="white"/>
                </a:solidFill>
                <a:latin typeface="BPG Arial" panose="020B0604020202020204" charset="0"/>
                <a:cs typeface="BPG Arial" panose="020B0604020202020204" charset="0"/>
              </a:rPr>
              <a:t>სამოგზაურო დაზღვევა</a:t>
            </a:r>
            <a:endParaRPr lang="ka-GE" sz="1600" b="1" dirty="0">
              <a:solidFill>
                <a:prstClr val="white"/>
              </a:solidFill>
            </a:endParaRPr>
          </a:p>
          <a:p>
            <a:pPr lvl="0"/>
            <a:r>
              <a:rPr lang="ka-GE" sz="1000" dirty="0">
                <a:solidFill>
                  <a:prstClr val="white"/>
                </a:solidFill>
                <a:latin typeface="BPG Arial" panose="020B0604020202020204" charset="0"/>
                <a:cs typeface="BPG Arial" panose="020B0604020202020204" charset="0"/>
              </a:rPr>
              <a:t>თანამშრომელთა საქართველოს ფარგლებს გარეთ გასვლის დროს, სს სადაზღვევო კომპანია პრაიმის სამოგზაურო დაზღვევის პოლისის გაცემა.</a:t>
            </a:r>
            <a:endParaRPr lang="en-US" sz="1000" b="1" dirty="0">
              <a:solidFill>
                <a:prstClr val="white"/>
              </a:solidFill>
              <a:latin typeface="BPG Arial" panose="020B0604020202020204" charset="0"/>
              <a:cs typeface="BPG Arial" panose="020B0604020202020204" charset="0"/>
            </a:endParaRPr>
          </a:p>
          <a:p>
            <a:pPr algn="ctr"/>
            <a:endParaRPr lang="en-US" sz="1400" b="1" dirty="0" smtClean="0">
              <a:solidFill>
                <a:schemeClr val="bg1"/>
              </a:solidFill>
              <a:latin typeface="BPG Arial" panose="020B0604020202020204" charset="0"/>
              <a:cs typeface="BPG Arial" panose="020B0604020202020204" charset="0"/>
            </a:endParaRPr>
          </a:p>
          <a:p>
            <a:pPr algn="ctr"/>
            <a:endParaRPr lang="en-US" sz="1400" b="1" dirty="0">
              <a:solidFill>
                <a:schemeClr val="bg1"/>
              </a:solidFill>
              <a:latin typeface="BPG Arial" panose="020B0604020202020204" charset="0"/>
              <a:cs typeface="BPG Arial" panose="020B060402020202020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59" y="2240921"/>
            <a:ext cx="303112" cy="304296"/>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9850" y="3020484"/>
            <a:ext cx="298973" cy="356082"/>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9250" y="1357136"/>
            <a:ext cx="340172" cy="340172"/>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5109" y="5577252"/>
            <a:ext cx="406962" cy="406962"/>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9250" y="4808312"/>
            <a:ext cx="312574" cy="343017"/>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8959" y="3983102"/>
            <a:ext cx="289870" cy="289870"/>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49951" y="6450289"/>
            <a:ext cx="325192" cy="325192"/>
          </a:xfrm>
          <a:prstGeom prst="rect">
            <a:avLst/>
          </a:prstGeom>
        </p:spPr>
      </p:pic>
    </p:spTree>
    <p:extLst>
      <p:ext uri="{BB962C8B-B14F-4D97-AF65-F5344CB8AC3E}">
        <p14:creationId xmlns:p14="http://schemas.microsoft.com/office/powerpoint/2010/main" val="2195324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911714" y="1995920"/>
            <a:ext cx="2226892" cy="646331"/>
          </a:xfrm>
          <a:prstGeom prst="rect">
            <a:avLst/>
          </a:prstGeom>
          <a:noFill/>
        </p:spPr>
        <p:txBody>
          <a:bodyPr wrap="none" rtlCol="0">
            <a:spAutoFit/>
          </a:bodyPr>
          <a:lstStyle/>
          <a:p>
            <a:r>
              <a:rPr lang="ka-GE" sz="3600" dirty="0" smtClean="0">
                <a:solidFill>
                  <a:srgbClr val="1E2257"/>
                </a:solidFill>
                <a:latin typeface="BPG Nino Mtavruli" panose="02000806000000020004" pitchFamily="2" charset="0"/>
              </a:rPr>
              <a:t>თბილისი</a:t>
            </a:r>
            <a:endParaRPr lang="en-US" sz="3600" dirty="0">
              <a:solidFill>
                <a:srgbClr val="1E2257"/>
              </a:solidFill>
              <a:latin typeface="BPG Nino Mtavruli" panose="02000806000000020004" pitchFamily="2" charset="0"/>
            </a:endParaRPr>
          </a:p>
        </p:txBody>
      </p:sp>
      <p:sp>
        <p:nvSpPr>
          <p:cNvPr id="5" name="Rectangle 4"/>
          <p:cNvSpPr/>
          <p:nvPr/>
        </p:nvSpPr>
        <p:spPr>
          <a:xfrm>
            <a:off x="8708924" y="1636535"/>
            <a:ext cx="62186" cy="1260000"/>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97032" y="474140"/>
            <a:ext cx="3649952" cy="707886"/>
          </a:xfrm>
          <a:prstGeom prst="rect">
            <a:avLst/>
          </a:prstGeom>
          <a:noFill/>
        </p:spPr>
        <p:txBody>
          <a:bodyPr wrap="square" rtlCol="0">
            <a:spAutoFit/>
          </a:bodyPr>
          <a:lstStyle/>
          <a:p>
            <a:endParaRPr lang="en-US" sz="1600" dirty="0">
              <a:latin typeface="BPG Arial" panose="020B0604020202020204" pitchFamily="34" charset="0"/>
              <a:cs typeface="BPG Arial" panose="020B0604020202020204" pitchFamily="34" charset="0"/>
            </a:endParaRPr>
          </a:p>
          <a:p>
            <a:r>
              <a:rPr lang="ka-GE" sz="2400" b="1" dirty="0" smtClean="0">
                <a:solidFill>
                  <a:srgbClr val="1E2257"/>
                </a:solidFill>
                <a:latin typeface="BPG Nino Mtavruli" panose="02000506000000020004" pitchFamily="2" charset="0"/>
                <a:cs typeface="BPG Arial" panose="020B0604020202020204" charset="0"/>
              </a:rPr>
              <a:t>ოჯახის ექიმები</a:t>
            </a:r>
          </a:p>
        </p:txBody>
      </p:sp>
      <p:sp>
        <p:nvSpPr>
          <p:cNvPr id="6" name="Rectangle 5"/>
          <p:cNvSpPr/>
          <p:nvPr/>
        </p:nvSpPr>
        <p:spPr>
          <a:xfrm>
            <a:off x="597032" y="1148317"/>
            <a:ext cx="2304000" cy="67419"/>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0611297" y="7538484"/>
            <a:ext cx="1456660" cy="308344"/>
            <a:chOff x="10185994" y="7527852"/>
            <a:chExt cx="1456660" cy="308344"/>
          </a:xfrm>
        </p:grpSpPr>
        <p:sp>
          <p:nvSpPr>
            <p:cNvPr id="8" name="Rectangle 7"/>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9" name="TextBox 8"/>
            <p:cNvSpPr txBox="1"/>
            <p:nvPr/>
          </p:nvSpPr>
          <p:spPr>
            <a:xfrm>
              <a:off x="10791347" y="7559197"/>
              <a:ext cx="309700" cy="276999"/>
            </a:xfrm>
            <a:prstGeom prst="rect">
              <a:avLst/>
            </a:prstGeom>
            <a:noFill/>
          </p:spPr>
          <p:txBody>
            <a:bodyPr wrap="none" rtlCol="0">
              <a:spAutoFit/>
            </a:bodyPr>
            <a:lstStyle/>
            <a:p>
              <a:r>
                <a:rPr lang="en-US" sz="1200" dirty="0" smtClean="0">
                  <a:solidFill>
                    <a:schemeClr val="bg1"/>
                  </a:solidFill>
                  <a:latin typeface="BPG Nino Mtavruli" panose="02000806000000020004" pitchFamily="2" charset="0"/>
                </a:rPr>
                <a:t>1</a:t>
              </a:r>
              <a:r>
                <a:rPr lang="ka-GE" sz="1200" dirty="0" smtClean="0">
                  <a:solidFill>
                    <a:schemeClr val="bg1"/>
                  </a:solidFill>
                  <a:latin typeface="BPG Nino Mtavruli" panose="02000806000000020004" pitchFamily="2" charset="0"/>
                </a:rPr>
                <a:t>3</a:t>
              </a:r>
              <a:endParaRPr lang="en-US" sz="1200" dirty="0">
                <a:solidFill>
                  <a:schemeClr val="bg1"/>
                </a:solidFill>
                <a:latin typeface="BPG Nino Mtavruli" panose="02000806000000020004" pitchFamily="2" charset="0"/>
              </a:endParaRPr>
            </a:p>
          </p:txBody>
        </p:sp>
      </p:grpSp>
      <p:sp>
        <p:nvSpPr>
          <p:cNvPr id="10" name="TextBox 9"/>
          <p:cNvSpPr txBox="1"/>
          <p:nvPr/>
        </p:nvSpPr>
        <p:spPr>
          <a:xfrm>
            <a:off x="8911714" y="5186319"/>
            <a:ext cx="2640466" cy="646331"/>
          </a:xfrm>
          <a:prstGeom prst="rect">
            <a:avLst/>
          </a:prstGeom>
          <a:noFill/>
        </p:spPr>
        <p:txBody>
          <a:bodyPr wrap="none" rtlCol="0">
            <a:spAutoFit/>
          </a:bodyPr>
          <a:lstStyle/>
          <a:p>
            <a:r>
              <a:rPr lang="ka-GE" sz="3600" dirty="0" smtClean="0">
                <a:solidFill>
                  <a:srgbClr val="1E2257"/>
                </a:solidFill>
                <a:latin typeface="BPG Nino Mtavruli" panose="02000806000000020004" pitchFamily="2" charset="0"/>
              </a:rPr>
              <a:t>რეგიონები</a:t>
            </a:r>
            <a:endParaRPr lang="en-US" sz="3600" dirty="0">
              <a:solidFill>
                <a:srgbClr val="1E2257"/>
              </a:solidFill>
              <a:latin typeface="BPG Nino Mtavruli" panose="02000806000000020004" pitchFamily="2" charset="0"/>
            </a:endParaRPr>
          </a:p>
        </p:txBody>
      </p:sp>
      <p:sp>
        <p:nvSpPr>
          <p:cNvPr id="11" name="Rectangle 10"/>
          <p:cNvSpPr/>
          <p:nvPr/>
        </p:nvSpPr>
        <p:spPr>
          <a:xfrm>
            <a:off x="8708924" y="3259484"/>
            <a:ext cx="62186" cy="4500000"/>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88168" y="1685782"/>
            <a:ext cx="6992221" cy="923330"/>
          </a:xfrm>
          <a:prstGeom prst="rect">
            <a:avLst/>
          </a:prstGeom>
          <a:noFill/>
        </p:spPr>
        <p:txBody>
          <a:bodyPr wrap="square" rtlCol="0">
            <a:spAutoFit/>
          </a:bodyPr>
          <a:lstStyle/>
          <a:p>
            <a:pPr algn="r"/>
            <a:r>
              <a:rPr lang="ka-GE" cap="all" dirty="0">
                <a:solidFill>
                  <a:srgbClr val="1E2257"/>
                </a:solidFill>
                <a:latin typeface="BPG Arial" panose="020B0604020202020204" charset="0"/>
                <a:cs typeface="BPG Arial" panose="020B0604020202020204" charset="0"/>
              </a:rPr>
              <a:t>შპს მედალფა (ყაზბეგის გამზ. 16</a:t>
            </a:r>
            <a:r>
              <a:rPr lang="ka-GE" cap="all" dirty="0" smtClean="0">
                <a:solidFill>
                  <a:srgbClr val="1E2257"/>
                </a:solidFill>
                <a:latin typeface="BPG Arial" panose="020B0604020202020204" charset="0"/>
                <a:cs typeface="BPG Arial" panose="020B0604020202020204" charset="0"/>
              </a:rPr>
              <a:t>)</a:t>
            </a:r>
          </a:p>
          <a:p>
            <a:pPr algn="r"/>
            <a:r>
              <a:rPr lang="ka-GE" cap="all" dirty="0">
                <a:solidFill>
                  <a:srgbClr val="1E2257"/>
                </a:solidFill>
                <a:latin typeface="BPG Arial" panose="020B0604020202020204" charset="0"/>
                <a:cs typeface="BPG Arial" panose="020B0604020202020204" charset="0"/>
              </a:rPr>
              <a:t>შპს თქვენი კლინიკა (ქავთარაძის ქ. 40)</a:t>
            </a:r>
          </a:p>
          <a:p>
            <a:pPr algn="r"/>
            <a:r>
              <a:rPr lang="ka-GE" cap="all" dirty="0" smtClean="0">
                <a:solidFill>
                  <a:srgbClr val="1E2257"/>
                </a:solidFill>
                <a:latin typeface="BPG Arial" panose="020B0604020202020204" charset="0"/>
                <a:cs typeface="BPG Arial" panose="020B0604020202020204" charset="0"/>
              </a:rPr>
              <a:t>შპს დ.ტატიშვილის სამედიცინო ცენტრი (აბულაძის </a:t>
            </a:r>
            <a:r>
              <a:rPr lang="ka-GE" cap="all" dirty="0">
                <a:solidFill>
                  <a:srgbClr val="1E2257"/>
                </a:solidFill>
                <a:latin typeface="BPG Arial" panose="020B0604020202020204" charset="0"/>
                <a:cs typeface="BPG Arial" panose="020B0604020202020204" charset="0"/>
              </a:rPr>
              <a:t>ქ. 20</a:t>
            </a:r>
            <a:r>
              <a:rPr lang="ka-GE" cap="all" dirty="0" smtClean="0">
                <a:solidFill>
                  <a:srgbClr val="1E2257"/>
                </a:solidFill>
                <a:latin typeface="BPG Arial" panose="020B0604020202020204" charset="0"/>
                <a:cs typeface="BPG Arial" panose="020B0604020202020204" charset="0"/>
              </a:rPr>
              <a:t>)</a:t>
            </a:r>
            <a:endParaRPr lang="en-US" dirty="0">
              <a:solidFill>
                <a:srgbClr val="1E2257"/>
              </a:solidFill>
              <a:latin typeface="BPG Nino Mtavruli" panose="02000806000000020004" pitchFamily="2" charset="0"/>
            </a:endParaRPr>
          </a:p>
        </p:txBody>
      </p:sp>
      <p:sp>
        <p:nvSpPr>
          <p:cNvPr id="12" name="TextBox 11"/>
          <p:cNvSpPr txBox="1"/>
          <p:nvPr/>
        </p:nvSpPr>
        <p:spPr>
          <a:xfrm>
            <a:off x="336329" y="3221266"/>
            <a:ext cx="8244059" cy="4832092"/>
          </a:xfrm>
          <a:prstGeom prst="rect">
            <a:avLst/>
          </a:prstGeom>
          <a:noFill/>
        </p:spPr>
        <p:txBody>
          <a:bodyPr wrap="square" rtlCol="0">
            <a:spAutoFit/>
          </a:bodyPr>
          <a:lstStyle/>
          <a:p>
            <a:pPr algn="r"/>
            <a:r>
              <a:rPr lang="ka-GE" sz="1400" cap="all" dirty="0">
                <a:solidFill>
                  <a:srgbClr val="1F2457"/>
                </a:solidFill>
                <a:latin typeface="BPG Arial" panose="020B0604020202020204" charset="0"/>
                <a:cs typeface="BPG Arial" panose="020B0604020202020204" charset="0"/>
              </a:rPr>
              <a:t>ლანჩხუთი - შპს მედალფა (ჟორდანიას ქ. 136</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გორი - შპს ავერსის კლინიკა (ჭავჭავაძის ქ. 78</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გორი - შპს ავერსის კლინიკა (ცხინვალის გზატკეცილი 12)</a:t>
            </a:r>
            <a:endParaRPr lang="ka-GE" sz="1400" cap="all" dirty="0" smtClean="0">
              <a:solidFill>
                <a:srgbClr val="1F2457"/>
              </a:solidFill>
              <a:latin typeface="BPG Arial" panose="020B0604020202020204" charset="0"/>
              <a:cs typeface="BPG Arial" panose="020B0604020202020204" charset="0"/>
            </a:endParaRPr>
          </a:p>
          <a:p>
            <a:pPr algn="r"/>
            <a:r>
              <a:rPr lang="ka-GE" sz="1400" cap="all" dirty="0">
                <a:solidFill>
                  <a:srgbClr val="1F2457"/>
                </a:solidFill>
                <a:latin typeface="BPG Arial" panose="020B0604020202020204" charset="0"/>
                <a:cs typeface="BPG Arial" panose="020B0604020202020204" charset="0"/>
              </a:rPr>
              <a:t>ახალციხე - შპს უნიმედი სამცხე - ახალციხის სამედიცინო ცენტრი (რუსთაველის ქ. 105-ა</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ფოთი - შპს იკამედი ფოთი (ერეკლე </a:t>
            </a:r>
            <a:r>
              <a:rPr lang="en-US" sz="1400" cap="all" dirty="0">
                <a:solidFill>
                  <a:srgbClr val="1F2457"/>
                </a:solidFill>
                <a:latin typeface="BPG Arial" panose="020B0604020202020204" charset="0"/>
                <a:cs typeface="BPG Arial" panose="020B0604020202020204" charset="0"/>
              </a:rPr>
              <a:t>II </a:t>
            </a:r>
            <a:r>
              <a:rPr lang="ka-GE" sz="1400" cap="all" dirty="0">
                <a:solidFill>
                  <a:srgbClr val="1F2457"/>
                </a:solidFill>
                <a:latin typeface="BPG Arial" panose="020B0604020202020204" charset="0"/>
                <a:cs typeface="BPG Arial" panose="020B0604020202020204" charset="0"/>
              </a:rPr>
              <a:t>ქ. 40</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ბათუმი - შპს აჭარის ონკოლოგიის ცენტრი (პუშკინის ქ. 118, 2 კორპ</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ხაშური - შპს ახალი კლინიკა (რუსთაველის ქ. 38</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მარნეული - შპს ავერსის კლინიკა (სულხან–საბას ქ. 56</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გურჯაანი - ააიპ კახეთი - იონი (რუსთაველის ქ. 22-ა</a:t>
            </a:r>
            <a:r>
              <a:rPr lang="ka-GE" sz="1400" cap="all" dirty="0" smtClean="0">
                <a:solidFill>
                  <a:srgbClr val="1F2457"/>
                </a:solidFill>
                <a:latin typeface="BPG Arial" panose="020B0604020202020204" charset="0"/>
                <a:cs typeface="BPG Arial" panose="020B0604020202020204" charset="0"/>
              </a:rPr>
              <a:t>)</a:t>
            </a:r>
            <a:endParaRPr lang="ka-GE" sz="1400" cap="all" dirty="0">
              <a:solidFill>
                <a:srgbClr val="1F2457"/>
              </a:solidFill>
              <a:latin typeface="BPG Arial" panose="020B0604020202020204" charset="0"/>
              <a:cs typeface="BPG Arial" panose="020B0604020202020204" charset="0"/>
            </a:endParaRPr>
          </a:p>
          <a:p>
            <a:pPr algn="r"/>
            <a:r>
              <a:rPr lang="ka-GE" sz="1400" cap="all" dirty="0">
                <a:solidFill>
                  <a:srgbClr val="1F2457"/>
                </a:solidFill>
                <a:latin typeface="BPG Arial" panose="020B0604020202020204" charset="0"/>
                <a:cs typeface="BPG Arial" panose="020B0604020202020204" charset="0"/>
              </a:rPr>
              <a:t>თელავი - შპს უნიმედი კახეთი - თელავის ამბულატორიული ცენტრი </a:t>
            </a:r>
            <a:r>
              <a:rPr lang="ka-GE" sz="1400" cap="all" dirty="0" smtClean="0">
                <a:solidFill>
                  <a:srgbClr val="1F2457"/>
                </a:solidFill>
                <a:latin typeface="BPG Arial" panose="020B0604020202020204" charset="0"/>
                <a:cs typeface="BPG Arial" panose="020B0604020202020204" charset="0"/>
              </a:rPr>
              <a:t>(არსენიშვილი</a:t>
            </a:r>
            <a:r>
              <a:rPr lang="ka-GE" sz="1400" cap="all" dirty="0">
                <a:solidFill>
                  <a:srgbClr val="1F2457"/>
                </a:solidFill>
                <a:latin typeface="BPG Arial" panose="020B0604020202020204" charset="0"/>
                <a:cs typeface="BPG Arial" panose="020B0604020202020204" charset="0"/>
              </a:rPr>
              <a:t>) ქ. 15</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ზესტაფონი - შპს ფერომედი (მაღლაკელიძის ქ. 4</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ლაგოდეხი - შპს არქიმედეს კლინიკა (9 აპრილის ქ</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ქუთაისი - საოჯახო მედიცინისა და საოჯახო მედიცინის სასწავლო ცენტრი (თამარ მეფის ქ. 5/7</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ხობი - სს სამედიცინო კორპორაცია ევექსი - ხობის ჰოსპიტალი (ჭყონდიდელის ქ. 2</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ზუგდიდი - შპს კურაციო-ზ (გამსახურდიას ქ. 39</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აბაშა - სს სამედიცინო კორპორაცია ევექსი - აბაშის ჰოსპიტალი (თავისუფლების ქ. 143</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სამტრედია - შპს ჯეო ჰოსპიტალს სამტრედიის ამბულატორიული ცენტრი (ჭანტურიას ქ. 2</a:t>
            </a:r>
            <a:r>
              <a:rPr lang="ka-GE" sz="1400" cap="all" dirty="0" smtClean="0">
                <a:solidFill>
                  <a:srgbClr val="1F2457"/>
                </a:solidFill>
                <a:latin typeface="BPG Arial" panose="020B0604020202020204" charset="0"/>
                <a:cs typeface="BPG Arial" panose="020B0604020202020204" charset="0"/>
              </a:rPr>
              <a:t>)</a:t>
            </a:r>
            <a:endParaRPr lang="ka-GE" sz="1400" dirty="0">
              <a:solidFill>
                <a:srgbClr val="1F2457"/>
              </a:solidFill>
              <a:latin typeface="BPG Arial" panose="020B0604020202020204" charset="0"/>
              <a:cs typeface="BPG Arial" panose="020B0604020202020204" charset="0"/>
            </a:endParaRPr>
          </a:p>
          <a:p>
            <a:pPr algn="r"/>
            <a:r>
              <a:rPr lang="ka-GE" sz="1400" cap="all" dirty="0">
                <a:solidFill>
                  <a:srgbClr val="1F2457"/>
                </a:solidFill>
                <a:latin typeface="BPG Arial" panose="020B0604020202020204" charset="0"/>
                <a:cs typeface="BPG Arial" panose="020B0604020202020204" charset="0"/>
              </a:rPr>
              <a:t>რუსთავი - სს რუსთავის </a:t>
            </a:r>
            <a:r>
              <a:rPr lang="en-US" sz="1400" cap="all" dirty="0">
                <a:solidFill>
                  <a:srgbClr val="1F2457"/>
                </a:solidFill>
                <a:latin typeface="BPG Arial" panose="020B0604020202020204" charset="0"/>
                <a:cs typeface="BPG Arial" panose="020B0604020202020204" charset="0"/>
              </a:rPr>
              <a:t>N2 </a:t>
            </a:r>
            <a:r>
              <a:rPr lang="ka-GE" sz="1400" cap="all" dirty="0">
                <a:solidFill>
                  <a:srgbClr val="1F2457"/>
                </a:solidFill>
                <a:latin typeface="BPG Arial" panose="020B0604020202020204" charset="0"/>
                <a:cs typeface="BPG Arial" panose="020B0604020202020204" charset="0"/>
              </a:rPr>
              <a:t>სამკურნალო-დიაგნოსტიკური ცენტრი (მესხიშვილის 1-ა</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ამბროლაური - რეგიონალური ჯანდაცვის ცენტრი (ბრატისლავა-რაჭის ქ. 11</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ოზურგეთი - შპს მედალფა (ნინოშვილის ქ. 3</a:t>
            </a:r>
            <a:r>
              <a:rPr lang="ka-GE" sz="1400" cap="all" dirty="0" smtClean="0">
                <a:solidFill>
                  <a:srgbClr val="1F2457"/>
                </a:solidFill>
                <a:latin typeface="BPG Arial" panose="020B0604020202020204" charset="0"/>
                <a:cs typeface="BPG Arial" panose="020B0604020202020204" charset="0"/>
              </a:rPr>
              <a:t>)</a:t>
            </a:r>
          </a:p>
          <a:p>
            <a:pPr algn="r"/>
            <a:r>
              <a:rPr lang="ka-GE" sz="1400" cap="all" dirty="0">
                <a:solidFill>
                  <a:srgbClr val="1F2457"/>
                </a:solidFill>
                <a:latin typeface="BPG Arial" panose="020B0604020202020204" charset="0"/>
                <a:cs typeface="BPG Arial" panose="020B0604020202020204" charset="0"/>
              </a:rPr>
              <a:t>თიანეთი - რეგიონალური ჯანდაცვის ცენტი (რუსთაველის ქ. 75</a:t>
            </a:r>
            <a:r>
              <a:rPr lang="ka-GE" sz="1400" cap="all" dirty="0" smtClean="0">
                <a:solidFill>
                  <a:srgbClr val="1F2457"/>
                </a:solidFill>
                <a:latin typeface="BPG Nino Mtavruli" panose="02000806000000020004" pitchFamily="2" charset="0"/>
              </a:rPr>
              <a:t>)</a:t>
            </a:r>
          </a:p>
        </p:txBody>
      </p:sp>
    </p:spTree>
    <p:extLst>
      <p:ext uri="{BB962C8B-B14F-4D97-AF65-F5344CB8AC3E}">
        <p14:creationId xmlns:p14="http://schemas.microsoft.com/office/powerpoint/2010/main" val="2455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8696" y="474140"/>
            <a:ext cx="3649952" cy="707886"/>
          </a:xfrm>
          <a:prstGeom prst="rect">
            <a:avLst/>
          </a:prstGeom>
          <a:noFill/>
        </p:spPr>
        <p:txBody>
          <a:bodyPr wrap="square" rtlCol="0">
            <a:spAutoFit/>
          </a:bodyPr>
          <a:lstStyle/>
          <a:p>
            <a:endParaRPr lang="en-US" sz="1600" dirty="0">
              <a:latin typeface="BPG Arial" panose="020B0604020202020204" pitchFamily="34" charset="0"/>
              <a:cs typeface="BPG Arial" panose="020B0604020202020204" pitchFamily="34" charset="0"/>
            </a:endParaRPr>
          </a:p>
          <a:p>
            <a:r>
              <a:rPr lang="ka-GE" sz="2400" b="1" dirty="0">
                <a:solidFill>
                  <a:srgbClr val="1E2257"/>
                </a:solidFill>
                <a:latin typeface="BPG Nino Mtavruli" panose="02000506000000020004" pitchFamily="2" charset="0"/>
                <a:cs typeface="BPG Arial" panose="020B0604020202020204" charset="0"/>
              </a:rPr>
              <a:t>ზოგადი პირობები</a:t>
            </a:r>
          </a:p>
        </p:txBody>
      </p:sp>
      <p:sp>
        <p:nvSpPr>
          <p:cNvPr id="6" name="Rectangle 5"/>
          <p:cNvSpPr/>
          <p:nvPr/>
        </p:nvSpPr>
        <p:spPr>
          <a:xfrm>
            <a:off x="597032" y="1148317"/>
            <a:ext cx="2304000" cy="67419"/>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0611297" y="7538484"/>
            <a:ext cx="1456660" cy="308344"/>
            <a:chOff x="10185994" y="7527852"/>
            <a:chExt cx="1456660" cy="308344"/>
          </a:xfrm>
        </p:grpSpPr>
        <p:sp>
          <p:nvSpPr>
            <p:cNvPr id="8" name="Rectangle 7"/>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9" name="TextBox 8"/>
            <p:cNvSpPr txBox="1"/>
            <p:nvPr/>
          </p:nvSpPr>
          <p:spPr>
            <a:xfrm>
              <a:off x="10791347" y="7559197"/>
              <a:ext cx="308098" cy="276999"/>
            </a:xfrm>
            <a:prstGeom prst="rect">
              <a:avLst/>
            </a:prstGeom>
            <a:noFill/>
          </p:spPr>
          <p:txBody>
            <a:bodyPr wrap="none" rtlCol="0">
              <a:spAutoFit/>
            </a:bodyPr>
            <a:lstStyle/>
            <a:p>
              <a:r>
                <a:rPr lang="en-US" sz="1200" dirty="0" smtClean="0">
                  <a:solidFill>
                    <a:schemeClr val="bg1"/>
                  </a:solidFill>
                  <a:latin typeface="BPG Nino Mtavruli" panose="02000806000000020004" pitchFamily="2" charset="0"/>
                </a:rPr>
                <a:t>1</a:t>
              </a:r>
              <a:r>
                <a:rPr lang="ka-GE" sz="1200" dirty="0" smtClean="0">
                  <a:solidFill>
                    <a:schemeClr val="bg1"/>
                  </a:solidFill>
                  <a:latin typeface="BPG Nino Mtavruli" panose="02000806000000020004" pitchFamily="2" charset="0"/>
                </a:rPr>
                <a:t>4</a:t>
              </a:r>
              <a:endParaRPr lang="en-US" sz="1200" dirty="0">
                <a:solidFill>
                  <a:schemeClr val="bg1"/>
                </a:solidFill>
                <a:latin typeface="BPG Nino Mtavruli" panose="02000806000000020004" pitchFamily="2" charset="0"/>
              </a:endParaRPr>
            </a:p>
          </p:txBody>
        </p:sp>
      </p:grpSp>
      <p:sp>
        <p:nvSpPr>
          <p:cNvPr id="11" name="Rectangle 10"/>
          <p:cNvSpPr/>
          <p:nvPr/>
        </p:nvSpPr>
        <p:spPr>
          <a:xfrm flipH="1">
            <a:off x="8646695" y="2472705"/>
            <a:ext cx="62229" cy="5286779"/>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71679" y="1399692"/>
            <a:ext cx="7283116" cy="8079135"/>
          </a:xfrm>
          <a:prstGeom prst="rect">
            <a:avLst/>
          </a:prstGeom>
        </p:spPr>
        <p:txBody>
          <a:bodyPr wrap="square">
            <a:spAutoFit/>
          </a:bodyPr>
          <a:lstStyle/>
          <a:p>
            <a:pPr marL="285750" indent="-285750">
              <a:spcAft>
                <a:spcPts val="600"/>
              </a:spcAft>
              <a:buFont typeface="Wingdings" panose="05000000000000000000" pitchFamily="2" charset="2"/>
              <a:buChar char="Ø"/>
            </a:pPr>
            <a:r>
              <a:rPr lang="ka-GE" sz="1400" dirty="0">
                <a:solidFill>
                  <a:srgbClr val="1F2457"/>
                </a:solidFill>
                <a:latin typeface="BPG Arial" panose="020B0604020202020204" charset="0"/>
                <a:ea typeface="Times New Roman" panose="02020603050405020304" pitchFamily="18" charset="0"/>
                <a:cs typeface="BPG Arial" panose="020B0604020202020204" charset="0"/>
              </a:rPr>
              <a:t>აღნიშნული შეთავაზება განკუთვნილია მინიმუმ </a:t>
            </a:r>
            <a:r>
              <a:rPr lang="ka-GE" sz="1400" dirty="0" smtClean="0">
                <a:solidFill>
                  <a:srgbClr val="1F2457"/>
                </a:solidFill>
                <a:latin typeface="BPG Arial" panose="020B0604020202020204" charset="0"/>
                <a:ea typeface="Times New Roman" panose="02020603050405020304" pitchFamily="18" charset="0"/>
                <a:cs typeface="BPG Arial" panose="020B0604020202020204" charset="0"/>
              </a:rPr>
              <a:t>1000 პირის (ოჯახის წევრების გარდა) </a:t>
            </a:r>
            <a:r>
              <a:rPr lang="ka-GE" sz="1400" dirty="0">
                <a:solidFill>
                  <a:srgbClr val="1F2457"/>
                </a:solidFill>
                <a:latin typeface="BPG Arial" panose="020B0604020202020204" charset="0"/>
                <a:ea typeface="Times New Roman" panose="02020603050405020304" pitchFamily="18" charset="0"/>
                <a:cs typeface="BPG Arial" panose="020B0604020202020204" charset="0"/>
              </a:rPr>
              <a:t>დაზღვევის </a:t>
            </a:r>
            <a:r>
              <a:rPr lang="ka-GE" sz="1400" dirty="0" smtClean="0">
                <a:solidFill>
                  <a:srgbClr val="1F2457"/>
                </a:solidFill>
                <a:latin typeface="BPG Arial" panose="020B0604020202020204" charset="0"/>
                <a:ea typeface="Times New Roman" panose="02020603050405020304" pitchFamily="18" charset="0"/>
                <a:cs typeface="BPG Arial" panose="020B0604020202020204" charset="0"/>
              </a:rPr>
              <a:t>შემთხვევაში</a:t>
            </a:r>
          </a:p>
          <a:p>
            <a:pPr marL="285750" indent="-285750">
              <a:spcAft>
                <a:spcPts val="600"/>
              </a:spcAft>
              <a:buFont typeface="Wingdings" panose="05000000000000000000" pitchFamily="2" charset="2"/>
              <a:buChar char="Ø"/>
            </a:pPr>
            <a:endParaRPr lang="ka-GE" sz="1400" dirty="0">
              <a:solidFill>
                <a:srgbClr val="1F2457"/>
              </a:solidFill>
              <a:latin typeface="BPG Arial" panose="020B0604020202020204" charset="0"/>
              <a:ea typeface="Times New Roman" panose="02020603050405020304" pitchFamily="18" charset="0"/>
              <a:cs typeface="BPG Arial" panose="020B0604020202020204" charset="0"/>
            </a:endParaRPr>
          </a:p>
          <a:p>
            <a:pPr marL="285750" indent="-285750">
              <a:spcAft>
                <a:spcPts val="600"/>
              </a:spcAft>
              <a:buFont typeface="Wingdings" panose="05000000000000000000" pitchFamily="2" charset="2"/>
              <a:buChar char="Ø"/>
            </a:pPr>
            <a:r>
              <a:rPr lang="ka-GE" sz="1400" dirty="0" smtClean="0">
                <a:solidFill>
                  <a:srgbClr val="1F2457"/>
                </a:solidFill>
                <a:latin typeface="BPG Arial" panose="020B0604020202020204" charset="0"/>
                <a:ea typeface="Times New Roman" panose="02020603050405020304" pitchFamily="18" charset="0"/>
                <a:cs typeface="BPG Arial" panose="020B0604020202020204" charset="0"/>
              </a:rPr>
              <a:t>ოჯახი </a:t>
            </a:r>
            <a:r>
              <a:rPr lang="ka-GE" sz="1400" dirty="0">
                <a:solidFill>
                  <a:srgbClr val="1F2457"/>
                </a:solidFill>
                <a:latin typeface="BPG Arial" panose="020B0604020202020204" charset="0"/>
                <a:ea typeface="Times New Roman" panose="02020603050405020304" pitchFamily="18" charset="0"/>
                <a:cs typeface="BPG Arial" panose="020B0604020202020204" charset="0"/>
              </a:rPr>
              <a:t>გულისხმობს მეუღლეს ასაკის შეუზღუდავად და შვილებს 18 წლამდე რაოდენობის შეუზღუდავად</a:t>
            </a:r>
            <a:r>
              <a:rPr lang="en-US" sz="1400" dirty="0">
                <a:solidFill>
                  <a:srgbClr val="1F2457"/>
                </a:solidFill>
                <a:latin typeface="BPG Arial" panose="020B0604020202020204" charset="0"/>
                <a:ea typeface="Times New Roman" panose="02020603050405020304" pitchFamily="18" charset="0"/>
                <a:cs typeface="BPG Arial" panose="020B0604020202020204" charset="0"/>
              </a:rPr>
              <a:t>;</a:t>
            </a:r>
            <a:endParaRPr lang="ka-GE" sz="1400" dirty="0">
              <a:solidFill>
                <a:srgbClr val="1F2457"/>
              </a:solidFill>
              <a:latin typeface="BPG Arial" panose="020B0604020202020204" charset="0"/>
              <a:ea typeface="Times New Roman" panose="02020603050405020304" pitchFamily="18" charset="0"/>
              <a:cs typeface="BPG Arial" panose="020B0604020202020204" charset="0"/>
            </a:endParaRPr>
          </a:p>
          <a:p>
            <a:pPr marL="285750" indent="-285750">
              <a:spcAft>
                <a:spcPts val="600"/>
              </a:spcAft>
              <a:buFont typeface="Wingdings" panose="05000000000000000000" pitchFamily="2" charset="2"/>
              <a:buChar char="Ø"/>
            </a:pPr>
            <a:endParaRPr lang="ka-GE" sz="1400" dirty="0">
              <a:solidFill>
                <a:srgbClr val="1F2457"/>
              </a:solidFill>
              <a:latin typeface="BPG Arial" panose="020B0604020202020204" charset="0"/>
              <a:ea typeface="Times New Roman" panose="02020603050405020304" pitchFamily="18" charset="0"/>
              <a:cs typeface="BPG Arial" panose="020B0604020202020204" charset="0"/>
            </a:endParaRPr>
          </a:p>
          <a:p>
            <a:pPr marL="285750" indent="-285750">
              <a:spcAft>
                <a:spcPts val="600"/>
              </a:spcAft>
              <a:buFont typeface="Wingdings" panose="05000000000000000000" pitchFamily="2" charset="2"/>
              <a:buChar char="Ø"/>
            </a:pPr>
            <a:r>
              <a:rPr lang="ka-GE" sz="1400" dirty="0" smtClean="0">
                <a:solidFill>
                  <a:srgbClr val="1F2457"/>
                </a:solidFill>
                <a:latin typeface="BPG Arial" panose="020B0604020202020204" charset="0"/>
                <a:ea typeface="Times New Roman" panose="02020603050405020304" pitchFamily="18" charset="0"/>
                <a:cs typeface="BPG Arial" panose="020B0604020202020204" charset="0"/>
              </a:rPr>
              <a:t>18 </a:t>
            </a:r>
            <a:r>
              <a:rPr lang="ka-GE" sz="1400" dirty="0">
                <a:solidFill>
                  <a:srgbClr val="1F2457"/>
                </a:solidFill>
                <a:latin typeface="BPG Arial" panose="020B0604020202020204" charset="0"/>
                <a:ea typeface="Times New Roman" panose="02020603050405020304" pitchFamily="18" charset="0"/>
                <a:cs typeface="BPG Arial" panose="020B0604020202020204" charset="0"/>
              </a:rPr>
              <a:t>დან  25 წლამდე ასაკის შვილები დაეზღვევიან ინდივიდუალური პრემიის გადახდის სანაცვლოდ;</a:t>
            </a:r>
          </a:p>
          <a:p>
            <a:pPr marL="285750" indent="-285750">
              <a:spcAft>
                <a:spcPts val="600"/>
              </a:spcAft>
              <a:buFont typeface="Wingdings" panose="05000000000000000000" pitchFamily="2" charset="2"/>
              <a:buChar char="Ø"/>
            </a:pPr>
            <a:endParaRPr lang="ka-GE" sz="1400" dirty="0">
              <a:solidFill>
                <a:srgbClr val="1F2457"/>
              </a:solidFill>
              <a:latin typeface="BPG Arial" panose="020B0604020202020204" charset="0"/>
              <a:ea typeface="Times New Roman" panose="02020603050405020304" pitchFamily="18" charset="0"/>
              <a:cs typeface="BPG Arial" panose="020B0604020202020204" charset="0"/>
            </a:endParaRPr>
          </a:p>
          <a:p>
            <a:pPr marL="285750" indent="-285750">
              <a:spcAft>
                <a:spcPts val="600"/>
              </a:spcAft>
              <a:buFont typeface="Wingdings" panose="05000000000000000000" pitchFamily="2" charset="2"/>
              <a:buChar char="Ø"/>
            </a:pPr>
            <a:r>
              <a:rPr lang="ka-GE" sz="1400" dirty="0">
                <a:solidFill>
                  <a:srgbClr val="1F2457"/>
                </a:solidFill>
                <a:latin typeface="BPG Arial" panose="020B0604020202020204" charset="0"/>
                <a:ea typeface="Times New Roman" panose="02020603050405020304" pitchFamily="18" charset="0"/>
                <a:cs typeface="BPG Arial" panose="020B0604020202020204" charset="0"/>
              </a:rPr>
              <a:t>საოჯახო დაზღვევა ძალაშია მინიმუმ თანამშრომლების 30%-ის მიერ საოჯახო დაზღვევის შეძენის შემთხვევაში;</a:t>
            </a:r>
          </a:p>
          <a:p>
            <a:pPr marL="285750" indent="-285750">
              <a:spcAft>
                <a:spcPts val="600"/>
              </a:spcAft>
              <a:buFont typeface="Wingdings" panose="05000000000000000000" pitchFamily="2" charset="2"/>
              <a:buChar char="Ø"/>
            </a:pPr>
            <a:endParaRPr lang="ka-GE" sz="1400" dirty="0">
              <a:solidFill>
                <a:srgbClr val="1F2457"/>
              </a:solidFill>
              <a:latin typeface="BPG Arial" panose="020B0604020202020204" charset="0"/>
              <a:ea typeface="Times New Roman" panose="02020603050405020304" pitchFamily="18" charset="0"/>
              <a:cs typeface="BPG Arial" panose="020B0604020202020204" charset="0"/>
            </a:endParaRPr>
          </a:p>
          <a:p>
            <a:pPr marL="285750" indent="-285750">
              <a:spcAft>
                <a:spcPts val="600"/>
              </a:spcAft>
              <a:buFont typeface="Wingdings" panose="05000000000000000000" pitchFamily="2" charset="2"/>
              <a:buChar char="Ø"/>
            </a:pPr>
            <a:r>
              <a:rPr lang="ka-GE" sz="1400" dirty="0">
                <a:solidFill>
                  <a:srgbClr val="1F2457"/>
                </a:solidFill>
                <a:latin typeface="BPG Arial" panose="020B0604020202020204" charset="0"/>
                <a:ea typeface="Times New Roman" panose="02020603050405020304" pitchFamily="18" charset="0"/>
                <a:cs typeface="BPG Arial" panose="020B0604020202020204" charset="0"/>
              </a:rPr>
              <a:t>ორსულობა/მშობიარობის ხარჯები ვრცელდება მხოლოდ თანამშრომელსა და მის მეუღლეზე</a:t>
            </a:r>
            <a:r>
              <a:rPr lang="ka-GE" sz="1400" dirty="0" smtClean="0">
                <a:solidFill>
                  <a:srgbClr val="1F2457"/>
                </a:solidFill>
                <a:latin typeface="BPG Arial" panose="020B0604020202020204" charset="0"/>
                <a:ea typeface="Times New Roman" panose="02020603050405020304" pitchFamily="18" charset="0"/>
                <a:cs typeface="BPG Arial" panose="020B0604020202020204" charset="0"/>
              </a:rPr>
              <a:t>;</a:t>
            </a:r>
          </a:p>
          <a:p>
            <a:pPr marL="285750" indent="-285750">
              <a:spcAft>
                <a:spcPts val="600"/>
              </a:spcAft>
              <a:buFont typeface="Wingdings" panose="05000000000000000000" pitchFamily="2" charset="2"/>
              <a:buChar char="Ø"/>
            </a:pPr>
            <a:endParaRPr lang="ka-GE" sz="1400" dirty="0">
              <a:solidFill>
                <a:srgbClr val="1F2457"/>
              </a:solidFill>
              <a:latin typeface="BPG Arial" panose="020B0604020202020204" charset="0"/>
              <a:ea typeface="Times New Roman" panose="02020603050405020304" pitchFamily="18" charset="0"/>
              <a:cs typeface="BPG Arial" panose="020B0604020202020204" charset="0"/>
            </a:endParaRPr>
          </a:p>
          <a:p>
            <a:pPr marL="285750" indent="-285750">
              <a:spcAft>
                <a:spcPts val="600"/>
              </a:spcAft>
              <a:buFont typeface="Wingdings" panose="05000000000000000000" pitchFamily="2" charset="2"/>
              <a:buChar char="Ø"/>
            </a:pPr>
            <a:r>
              <a:rPr lang="ka-GE" sz="1400" dirty="0" smtClean="0">
                <a:solidFill>
                  <a:srgbClr val="1F2457"/>
                </a:solidFill>
                <a:latin typeface="BPG Arial" panose="020B0604020202020204" charset="0"/>
                <a:ea typeface="Times New Roman" panose="02020603050405020304" pitchFamily="18" charset="0"/>
                <a:cs typeface="BPG Arial" panose="020B0604020202020204" charset="0"/>
              </a:rPr>
              <a:t>დაზღვევა შესაძლებელია  ასოციაციაში გაწევრიანებიდან 6  თვის ვადის გასვლის შემდეგ.</a:t>
            </a:r>
          </a:p>
          <a:p>
            <a:pPr marL="285750" indent="-285750">
              <a:spcAft>
                <a:spcPts val="600"/>
              </a:spcAft>
              <a:buFont typeface="Wingdings" panose="05000000000000000000" pitchFamily="2" charset="2"/>
              <a:buChar char="Ø"/>
            </a:pPr>
            <a:endParaRPr lang="ka-GE" sz="1400" dirty="0" smtClean="0">
              <a:solidFill>
                <a:srgbClr val="1F2457"/>
              </a:solidFill>
              <a:latin typeface="BPG Arial" panose="020B0604020202020204" charset="0"/>
              <a:ea typeface="Times New Roman" panose="02020603050405020304" pitchFamily="18" charset="0"/>
              <a:cs typeface="BPG Arial" panose="020B0604020202020204" charset="0"/>
            </a:endParaRPr>
          </a:p>
          <a:p>
            <a:pPr marL="285750" indent="-285750">
              <a:spcAft>
                <a:spcPts val="600"/>
              </a:spcAft>
              <a:buFont typeface="Wingdings" panose="05000000000000000000" pitchFamily="2" charset="2"/>
              <a:buChar char="Ø"/>
            </a:pPr>
            <a:r>
              <a:rPr lang="ka-GE" sz="1400" dirty="0" smtClean="0">
                <a:solidFill>
                  <a:srgbClr val="1F2457"/>
                </a:solidFill>
                <a:latin typeface="BPG Arial" panose="020B0604020202020204" charset="0"/>
                <a:ea typeface="Times New Roman" panose="02020603050405020304" pitchFamily="18" charset="0"/>
                <a:cs typeface="BPG Arial" panose="020B0604020202020204" charset="0"/>
              </a:rPr>
              <a:t>პაკეტის ცვლილება, დაზღვევის გაუქმება სადაზღვევო პერიოდის ძალაში შესვლის შემდეგ აღარ განიხილება</a:t>
            </a:r>
          </a:p>
          <a:p>
            <a:pPr marL="285750" indent="-285750">
              <a:spcAft>
                <a:spcPts val="600"/>
              </a:spcAft>
              <a:buFont typeface="Wingdings" panose="05000000000000000000" pitchFamily="2" charset="2"/>
              <a:buChar char="Ø"/>
            </a:pPr>
            <a:endParaRPr lang="ka-GE" sz="1400" dirty="0">
              <a:solidFill>
                <a:srgbClr val="1F2457"/>
              </a:solidFill>
              <a:latin typeface="BPG Arial" panose="020B0604020202020204" charset="0"/>
              <a:ea typeface="Times New Roman" panose="02020603050405020304" pitchFamily="18" charset="0"/>
              <a:cs typeface="BPG Arial" panose="020B0604020202020204" charset="0"/>
            </a:endParaRPr>
          </a:p>
          <a:p>
            <a:pPr marL="285750" indent="-285750">
              <a:spcAft>
                <a:spcPts val="600"/>
              </a:spcAft>
              <a:buFont typeface="Wingdings" panose="05000000000000000000" pitchFamily="2" charset="2"/>
              <a:buChar char="Ø"/>
            </a:pPr>
            <a:r>
              <a:rPr lang="ka-GE" sz="1400" dirty="0" smtClean="0">
                <a:solidFill>
                  <a:srgbClr val="1F2457"/>
                </a:solidFill>
                <a:latin typeface="BPG Arial" panose="020B0604020202020204" charset="0"/>
                <a:ea typeface="Times New Roman" panose="02020603050405020304" pitchFamily="18" charset="0"/>
                <a:cs typeface="BPG Arial" panose="020B0604020202020204" charset="0"/>
              </a:rPr>
              <a:t>სადაზღვევო პერიოდის ძალაში შესვლის შემდეგ დაზღვეულ პირებზე (ასოციაციის ახალ წევრებზე) გავრცელდება დამატებითი გამონაკლისი: გეგმიურ ქირურგიულ მომსახურებებზე, ორსულობა/მშობიარობის ხარჯებზე გავრცელდება მოცდის პერიოდი 9 თვე.</a:t>
            </a:r>
          </a:p>
          <a:p>
            <a:pPr>
              <a:spcAft>
                <a:spcPts val="600"/>
              </a:spcAft>
            </a:pPr>
            <a:endParaRPr lang="ka-GE" sz="1400" dirty="0">
              <a:solidFill>
                <a:srgbClr val="1F2457"/>
              </a:solidFill>
              <a:latin typeface="BPG Arial" panose="020B0604020202020204" charset="0"/>
              <a:ea typeface="Times New Roman" panose="02020603050405020304" pitchFamily="18" charset="0"/>
              <a:cs typeface="BPG Arial" panose="020B0604020202020204" charset="0"/>
            </a:endParaRPr>
          </a:p>
          <a:p>
            <a:pPr marL="285750" indent="-285750">
              <a:spcAft>
                <a:spcPts val="600"/>
              </a:spcAft>
              <a:buFont typeface="Wingdings" panose="05000000000000000000" pitchFamily="2" charset="2"/>
              <a:buChar char="Ø"/>
            </a:pPr>
            <a:endParaRPr lang="ka-GE" sz="1400" dirty="0">
              <a:solidFill>
                <a:srgbClr val="1F2457"/>
              </a:solidFill>
              <a:latin typeface="BPG Arial" panose="020B0604020202020204" charset="0"/>
              <a:ea typeface="Times New Roman" panose="02020603050405020304" pitchFamily="18" charset="0"/>
              <a:cs typeface="BPG Arial" panose="020B0604020202020204" charset="0"/>
            </a:endParaRPr>
          </a:p>
          <a:p>
            <a:pPr>
              <a:spcAft>
                <a:spcPts val="600"/>
              </a:spcAft>
            </a:pPr>
            <a:endParaRPr lang="ka-GE" sz="1400" dirty="0">
              <a:solidFill>
                <a:srgbClr val="1F2457"/>
              </a:solidFill>
              <a:latin typeface="BPG Arial" panose="020B0604020202020204" charset="0"/>
              <a:ea typeface="Times New Roman" panose="02020603050405020304" pitchFamily="18" charset="0"/>
              <a:cs typeface="BPG Arial" panose="020B0604020202020204" charset="0"/>
            </a:endParaRPr>
          </a:p>
          <a:p>
            <a:pPr marL="285750" indent="-285750">
              <a:spcAft>
                <a:spcPts val="600"/>
              </a:spcAft>
              <a:buFont typeface="Wingdings" panose="05000000000000000000" pitchFamily="2" charset="2"/>
              <a:buChar char="Ø"/>
            </a:pPr>
            <a:endParaRPr lang="ka-GE" sz="1400" dirty="0">
              <a:solidFill>
                <a:srgbClr val="1F2457"/>
              </a:solidFill>
              <a:latin typeface="BPG Arial" panose="020B0604020202020204" charset="0"/>
              <a:ea typeface="Times New Roman" panose="02020603050405020304" pitchFamily="18" charset="0"/>
              <a:cs typeface="BPG Arial" panose="020B0604020202020204" charset="0"/>
            </a:endParaRPr>
          </a:p>
          <a:p>
            <a:pPr marL="171450" indent="-171450">
              <a:spcAft>
                <a:spcPts val="600"/>
              </a:spcAft>
              <a:buFont typeface="Arial" panose="020B0604020202020204" pitchFamily="34" charset="0"/>
              <a:buChar char="•"/>
            </a:pPr>
            <a:endParaRPr lang="ka-GE"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148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0611297" y="7538484"/>
            <a:ext cx="1456660" cy="308344"/>
            <a:chOff x="10185994" y="7527852"/>
            <a:chExt cx="1456660" cy="308344"/>
          </a:xfrm>
        </p:grpSpPr>
        <p:sp>
          <p:nvSpPr>
            <p:cNvPr id="8" name="Rectangle 7"/>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9" name="TextBox 8"/>
            <p:cNvSpPr txBox="1"/>
            <p:nvPr/>
          </p:nvSpPr>
          <p:spPr>
            <a:xfrm>
              <a:off x="10791347" y="7559197"/>
              <a:ext cx="308098" cy="276999"/>
            </a:xfrm>
            <a:prstGeom prst="rect">
              <a:avLst/>
            </a:prstGeom>
            <a:noFill/>
          </p:spPr>
          <p:txBody>
            <a:bodyPr wrap="none" rtlCol="0">
              <a:spAutoFit/>
            </a:bodyPr>
            <a:lstStyle/>
            <a:p>
              <a:r>
                <a:rPr lang="en-US" sz="1200" dirty="0" smtClean="0">
                  <a:solidFill>
                    <a:schemeClr val="bg1"/>
                  </a:solidFill>
                  <a:latin typeface="BPG Nino Mtavruli" panose="02000806000000020004" pitchFamily="2" charset="0"/>
                </a:rPr>
                <a:t>1</a:t>
              </a:r>
              <a:r>
                <a:rPr lang="ka-GE" sz="1200" dirty="0" smtClean="0">
                  <a:solidFill>
                    <a:schemeClr val="bg1"/>
                  </a:solidFill>
                  <a:latin typeface="BPG Nino Mtavruli" panose="02000806000000020004" pitchFamily="2" charset="0"/>
                </a:rPr>
                <a:t>5</a:t>
              </a:r>
              <a:endParaRPr lang="en-US" sz="1200" dirty="0">
                <a:solidFill>
                  <a:schemeClr val="bg1"/>
                </a:solidFill>
                <a:latin typeface="BPG Nino Mtavruli" panose="02000806000000020004" pitchFamily="2" charset="0"/>
              </a:endParaRPr>
            </a:p>
          </p:txBody>
        </p:sp>
      </p:grpSp>
      <p:sp>
        <p:nvSpPr>
          <p:cNvPr id="19" name="Rectangle 18"/>
          <p:cNvSpPr/>
          <p:nvPr/>
        </p:nvSpPr>
        <p:spPr>
          <a:xfrm>
            <a:off x="5844753" y="2771953"/>
            <a:ext cx="62186" cy="4500000"/>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260" y="893235"/>
            <a:ext cx="6273328" cy="79254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810" y="2261471"/>
            <a:ext cx="3865199" cy="54259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5993" y="2261470"/>
            <a:ext cx="5681964" cy="54259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897" y="3071445"/>
            <a:ext cx="5224725" cy="420050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6120" y="3065348"/>
            <a:ext cx="5218628" cy="4206605"/>
          </a:xfrm>
          <a:prstGeom prst="rect">
            <a:avLst/>
          </a:prstGeom>
        </p:spPr>
      </p:pic>
      <p:sp>
        <p:nvSpPr>
          <p:cNvPr id="10" name="TextBox 9"/>
          <p:cNvSpPr txBox="1"/>
          <p:nvPr/>
        </p:nvSpPr>
        <p:spPr>
          <a:xfrm>
            <a:off x="7182968" y="6003886"/>
            <a:ext cx="3276000" cy="1152000"/>
          </a:xfrm>
          <a:prstGeom prst="rect">
            <a:avLst/>
          </a:prstGeom>
          <a:solidFill>
            <a:srgbClr val="1E2257"/>
          </a:solidFill>
        </p:spPr>
        <p:txBody>
          <a:bodyPr wrap="square" rtlCol="0">
            <a:spAutoFit/>
          </a:bodyPr>
          <a:lstStyle/>
          <a:p>
            <a:r>
              <a:rPr lang="ka-GE" sz="1600" dirty="0" smtClean="0">
                <a:solidFill>
                  <a:schemeClr val="bg1"/>
                </a:solidFill>
                <a:latin typeface="BPG Nino Mtavruli" panose="020B0604020202020204" charset="0"/>
                <a:cs typeface="BPG Arial" panose="020B0604020202020204" pitchFamily="34" charset="0"/>
              </a:rPr>
              <a:t>წარმოადგენთ საჭირო დოკუმენტაციას (300 ლარამდე აგინაზღაურდებათ ადგილზე, 300 ლარზე მეტი თანხა ჩაგერიცხებათ ანგარიშზე</a:t>
            </a:r>
            <a:endParaRPr lang="en-US" sz="1600" dirty="0">
              <a:solidFill>
                <a:schemeClr val="bg1"/>
              </a:solidFill>
              <a:latin typeface="BPG Nino Mtavruli" panose="020B0604020202020204" charset="0"/>
              <a:cs typeface="BPG Arial" panose="020B0604020202020204" pitchFamily="34" charset="0"/>
            </a:endParaRPr>
          </a:p>
        </p:txBody>
      </p:sp>
    </p:spTree>
    <p:extLst>
      <p:ext uri="{BB962C8B-B14F-4D97-AF65-F5344CB8AC3E}">
        <p14:creationId xmlns:p14="http://schemas.microsoft.com/office/powerpoint/2010/main" val="3362731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0995" y="489091"/>
            <a:ext cx="6602819" cy="707886"/>
          </a:xfrm>
          <a:prstGeom prst="rect">
            <a:avLst/>
          </a:prstGeom>
          <a:noFill/>
        </p:spPr>
        <p:txBody>
          <a:bodyPr wrap="square" rtlCol="0">
            <a:spAutoFit/>
          </a:bodyPr>
          <a:lstStyle/>
          <a:p>
            <a:endParaRPr lang="en-US" sz="1600" dirty="0">
              <a:solidFill>
                <a:prstClr val="black"/>
              </a:solidFill>
              <a:latin typeface="BPG Arial" panose="020B0604020202020204" pitchFamily="34" charset="0"/>
              <a:cs typeface="BPG Arial" panose="020B0604020202020204" pitchFamily="34" charset="0"/>
            </a:endParaRPr>
          </a:p>
          <a:p>
            <a:r>
              <a:rPr lang="ka-GE" sz="2400" b="1" dirty="0" smtClean="0">
                <a:solidFill>
                  <a:srgbClr val="1E2257"/>
                </a:solidFill>
                <a:latin typeface="BPG Nino Mtavruli" panose="02000806000000020004" pitchFamily="2" charset="0"/>
              </a:rPr>
              <a:t>გამონაკლისები</a:t>
            </a:r>
          </a:p>
        </p:txBody>
      </p:sp>
      <p:sp>
        <p:nvSpPr>
          <p:cNvPr id="6" name="Rectangle 5"/>
          <p:cNvSpPr/>
          <p:nvPr/>
        </p:nvSpPr>
        <p:spPr>
          <a:xfrm>
            <a:off x="597032" y="1148317"/>
            <a:ext cx="2304000" cy="67419"/>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6"/>
          <p:cNvGrpSpPr/>
          <p:nvPr/>
        </p:nvGrpSpPr>
        <p:grpSpPr>
          <a:xfrm>
            <a:off x="10611297" y="7538484"/>
            <a:ext cx="1456660" cy="308344"/>
            <a:chOff x="10185994" y="7527852"/>
            <a:chExt cx="1456660" cy="308344"/>
          </a:xfrm>
        </p:grpSpPr>
        <p:sp>
          <p:nvSpPr>
            <p:cNvPr id="8" name="Rectangle 7"/>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BPG Nino Mtavruli" panose="02000806000000020004" pitchFamily="2" charset="0"/>
              </a:endParaRPr>
            </a:p>
          </p:txBody>
        </p:sp>
        <p:sp>
          <p:nvSpPr>
            <p:cNvPr id="9" name="TextBox 8"/>
            <p:cNvSpPr txBox="1"/>
            <p:nvPr/>
          </p:nvSpPr>
          <p:spPr>
            <a:xfrm>
              <a:off x="10791347" y="7559197"/>
              <a:ext cx="308098" cy="276999"/>
            </a:xfrm>
            <a:prstGeom prst="rect">
              <a:avLst/>
            </a:prstGeom>
            <a:noFill/>
          </p:spPr>
          <p:txBody>
            <a:bodyPr wrap="none" rtlCol="0">
              <a:spAutoFit/>
            </a:bodyPr>
            <a:lstStyle/>
            <a:p>
              <a:r>
                <a:rPr lang="en-US" sz="1200" dirty="0" smtClean="0">
                  <a:solidFill>
                    <a:prstClr val="white"/>
                  </a:solidFill>
                  <a:latin typeface="BPG Nino Mtavruli" panose="02000806000000020004" pitchFamily="2" charset="0"/>
                </a:rPr>
                <a:t>1</a:t>
              </a:r>
              <a:r>
                <a:rPr lang="ka-GE" sz="1200" dirty="0" smtClean="0">
                  <a:solidFill>
                    <a:prstClr val="white"/>
                  </a:solidFill>
                  <a:latin typeface="BPG Nino Mtavruli" panose="02000806000000020004" pitchFamily="2" charset="0"/>
                </a:rPr>
                <a:t>6</a:t>
              </a:r>
              <a:endParaRPr lang="en-US" sz="1200" dirty="0">
                <a:solidFill>
                  <a:prstClr val="white"/>
                </a:solidFill>
                <a:latin typeface="BPG Nino Mtavruli" panose="02000806000000020004" pitchFamily="2" charset="0"/>
              </a:endParaRPr>
            </a:p>
          </p:txBody>
        </p:sp>
      </p:grpSp>
      <p:sp>
        <p:nvSpPr>
          <p:cNvPr id="3" name="Rectangle 2"/>
          <p:cNvSpPr/>
          <p:nvPr/>
        </p:nvSpPr>
        <p:spPr>
          <a:xfrm>
            <a:off x="197964" y="1182026"/>
            <a:ext cx="10716010" cy="7019614"/>
          </a:xfrm>
          <a:prstGeom prst="rect">
            <a:avLst/>
          </a:prstGeom>
        </p:spPr>
        <p:txBody>
          <a:bodyPr wrap="square">
            <a:spAutoFit/>
          </a:bodyPr>
          <a:lstStyle/>
          <a:p>
            <a:pPr marL="742950" marR="3810" lvl="1" indent="-285750" algn="just">
              <a:spcAft>
                <a:spcPts val="0"/>
              </a:spcAft>
              <a:buSzPts val="1000"/>
              <a:buFont typeface="+mj-lt"/>
              <a:buAutoNum type="arabicPeriod"/>
              <a:tabLst>
                <a:tab pos="270510" algn="l"/>
              </a:tabLst>
            </a:pPr>
            <a:r>
              <a:rPr lang="ka-GE" sz="1000" dirty="0" smtClean="0">
                <a:ea typeface="Times New Roman" panose="02020603050405020304" pitchFamily="18" charset="0"/>
                <a:cs typeface="Sylfaen" panose="010A0502050306030303" pitchFamily="18" charset="0"/>
              </a:rPr>
              <a:t>კანონსაწინააღმდეგო</a:t>
            </a:r>
            <a:r>
              <a:rPr lang="ka-GE" sz="1000" dirty="0" smtClean="0">
                <a:ea typeface="Times New Roman" panose="02020603050405020304" pitchFamily="18" charset="0"/>
              </a:rPr>
              <a:t> </a:t>
            </a:r>
            <a:r>
              <a:rPr lang="ka-GE" sz="1000" dirty="0">
                <a:ea typeface="Times New Roman" panose="02020603050405020304" pitchFamily="18" charset="0"/>
              </a:rPr>
              <a:t>ქმედების, ომის, საომარი მდგომარეობის გამოცხადებისას და სამოქალაქო არეულობის (მიტინგი, მანიფესტაცია, აჯანყება) დროს დამდგარი სადაზღვევო შემთხვევები; ეპიდემიებით, გარემოს დაბინძურებით და რადიაქტიური დასხივებით გამოწვეული სამედიცინო მომსახურების ხარჯები. თავისუფლების აღკვეთის პერიოდში დამდგარი შემთხვევები; </a:t>
            </a:r>
            <a:r>
              <a:rPr lang="en-US" sz="1000" dirty="0" err="1">
                <a:latin typeface="Sylfaen" panose="010A0502050306030303" pitchFamily="18" charset="0"/>
                <a:ea typeface="Times New Roman" panose="02020603050405020304" pitchFamily="18" charset="0"/>
                <a:cs typeface="Sylfaen" panose="010A0502050306030303" pitchFamily="18" charset="0"/>
              </a:rPr>
              <a:t>თვითმკურნალო</a:t>
            </a:r>
            <a:r>
              <a:rPr lang="ka-GE" sz="1000" dirty="0">
                <a:ea typeface="Times New Roman" panose="02020603050405020304" pitchFamily="18" charset="0"/>
                <a:cs typeface="Sylfaen" panose="010A0502050306030303" pitchFamily="18" charset="0"/>
              </a:rPr>
              <a:t>ბით, თვითდაშავებით, თვითმკვლელობის მცდელობით დამდგარ შემთხვევებთან დაკავშირებული ხარჯები;</a:t>
            </a:r>
            <a:endParaRPr lang="en-US" dirty="0"/>
          </a:p>
          <a:p>
            <a:pPr marL="742950" marR="2540" lvl="1" indent="-285750" algn="just">
              <a:lnSpc>
                <a:spcPct val="115000"/>
              </a:lnSpc>
              <a:spcAft>
                <a:spcPts val="1000"/>
              </a:spcAft>
              <a:buSzPts val="1000"/>
              <a:buFont typeface="+mj-lt"/>
              <a:buAutoNum type="arabicPeriod"/>
              <a:tabLst>
                <a:tab pos="270510" algn="l"/>
              </a:tabLst>
            </a:pPr>
            <a:r>
              <a:rPr lang="en-US" sz="1000" dirty="0" err="1">
                <a:latin typeface="Sylfaen" panose="010A0502050306030303" pitchFamily="18" charset="0"/>
                <a:ea typeface="Times New Roman" panose="02020603050405020304" pitchFamily="18" charset="0"/>
                <a:cs typeface="Sylfaen" panose="010A0502050306030303" pitchFamily="18" charset="0"/>
              </a:rPr>
              <a:t>ალკოჰოლიზმ</a:t>
            </a:r>
            <a:r>
              <a:rPr lang="ka-GE" sz="1000" dirty="0">
                <a:ea typeface="Times New Roman" panose="02020603050405020304" pitchFamily="18" charset="0"/>
                <a:cs typeface="Sylfaen" panose="010A0502050306030303" pitchFamily="18" charset="0"/>
              </a:rPr>
              <a:t>თან</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ნარკომანი</a:t>
            </a:r>
            <a:r>
              <a:rPr lang="ka-GE" sz="1000" dirty="0">
                <a:ea typeface="Times New Roman" panose="02020603050405020304" pitchFamily="18" charset="0"/>
                <a:cs typeface="Sylfaen" panose="010A0502050306030303" pitchFamily="18" charset="0"/>
              </a:rPr>
              <a:t>ასთან</a:t>
            </a:r>
            <a:r>
              <a:rPr lang="ka-GE"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და</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ტოქსიკომანია</a:t>
            </a:r>
            <a:r>
              <a:rPr lang="ka-GE" sz="1000" dirty="0">
                <a:ea typeface="Times New Roman" panose="02020603050405020304" pitchFamily="18" charset="0"/>
                <a:cs typeface="Sylfaen" panose="010A0502050306030303" pitchFamily="18" charset="0"/>
              </a:rPr>
              <a:t>სთან დაკავშირებული მომსახურების ხარჯები. ასევე, ამ ნივთიერებ</a:t>
            </a:r>
            <a:r>
              <a:rPr lang="ka-GE" sz="1000" dirty="0">
                <a:ea typeface="Times New Roman" panose="02020603050405020304" pitchFamily="18" charset="0"/>
              </a:rPr>
              <a:t>(</a:t>
            </a:r>
            <a:r>
              <a:rPr lang="ka-GE" sz="1000" dirty="0">
                <a:ea typeface="Times New Roman" panose="02020603050405020304" pitchFamily="18" charset="0"/>
                <a:cs typeface="Sylfaen" panose="010A0502050306030303" pitchFamily="18" charset="0"/>
              </a:rPr>
              <a:t>ებ</a:t>
            </a:r>
            <a:r>
              <a:rPr lang="ka-GE" sz="1000" dirty="0">
                <a:ea typeface="Times New Roman" panose="02020603050405020304" pitchFamily="18" charset="0"/>
              </a:rPr>
              <a:t>)</a:t>
            </a:r>
            <a:r>
              <a:rPr lang="ka-GE" sz="1000" dirty="0">
                <a:ea typeface="Times New Roman" panose="02020603050405020304" pitchFamily="18" charset="0"/>
                <a:cs typeface="Sylfaen" panose="010A0502050306030303" pitchFamily="18" charset="0"/>
              </a:rPr>
              <a:t>ის</a:t>
            </a:r>
            <a:r>
              <a:rPr lang="ka-GE" sz="1000" dirty="0">
                <a:ea typeface="Times New Roman" panose="02020603050405020304" pitchFamily="18" charset="0"/>
              </a:rPr>
              <a:t> </a:t>
            </a:r>
            <a:r>
              <a:rPr lang="ka-GE" sz="1000" dirty="0">
                <a:ea typeface="Times New Roman" panose="02020603050405020304" pitchFamily="18" charset="0"/>
                <a:cs typeface="Sylfaen" panose="010A0502050306030303" pitchFamily="18" charset="0"/>
              </a:rPr>
              <a:t>ზემოქმედების</a:t>
            </a:r>
            <a:r>
              <a:rPr lang="ka-GE" sz="1000" dirty="0">
                <a:ea typeface="Times New Roman" panose="02020603050405020304" pitchFamily="18" charset="0"/>
              </a:rPr>
              <a:t> </a:t>
            </a:r>
            <a:r>
              <a:rPr lang="ka-GE" sz="1000" dirty="0">
                <a:ea typeface="Times New Roman" panose="02020603050405020304" pitchFamily="18" charset="0"/>
                <a:cs typeface="Sylfaen" panose="010A0502050306030303" pitchFamily="18" charset="0"/>
              </a:rPr>
              <a:t>ქვეშ</a:t>
            </a:r>
            <a:r>
              <a:rPr lang="ka-GE" sz="1000" dirty="0">
                <a:ea typeface="Times New Roman" panose="02020603050405020304" pitchFamily="18" charset="0"/>
              </a:rPr>
              <a:t> </a:t>
            </a:r>
            <a:r>
              <a:rPr lang="ka-GE" sz="1000" dirty="0">
                <a:ea typeface="Times New Roman" panose="02020603050405020304" pitchFamily="18" charset="0"/>
                <a:cs typeface="Sylfaen" panose="010A0502050306030303" pitchFamily="18" charset="0"/>
              </a:rPr>
              <a:t>ყოფნისას</a:t>
            </a:r>
            <a:r>
              <a:rPr lang="ka-GE"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სატრანსპორტო</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საშუალების</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მართვისას</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მომხდარ</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ავტოსაგზაო</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შემთხვევ</a:t>
            </a:r>
            <a:r>
              <a:rPr lang="ka-GE" sz="1000" dirty="0">
                <a:ea typeface="Times New Roman" panose="02020603050405020304" pitchFamily="18" charset="0"/>
                <a:cs typeface="Sylfaen" panose="010A0502050306030303" pitchFamily="18" charset="0"/>
              </a:rPr>
              <a:t>ასთან დაკავშირებული საჭირო სამედიცინო მომსახურების ხარჯები;</a:t>
            </a:r>
            <a:endParaRPr lang="en-US" dirty="0"/>
          </a:p>
          <a:p>
            <a:pPr marL="742950" marR="2540" lvl="1" indent="-285750" algn="just">
              <a:lnSpc>
                <a:spcPct val="115000"/>
              </a:lnSpc>
              <a:spcAft>
                <a:spcPts val="1000"/>
              </a:spcAft>
              <a:buSzPts val="1000"/>
              <a:buFont typeface="+mj-lt"/>
              <a:buAutoNum type="arabicPeriod"/>
              <a:tabLst>
                <a:tab pos="270510" algn="l"/>
              </a:tabLst>
            </a:pPr>
            <a:r>
              <a:rPr lang="ka-GE" sz="1000" dirty="0">
                <a:ea typeface="Times New Roman" panose="02020603050405020304" pitchFamily="18" charset="0"/>
              </a:rPr>
              <a:t>სარისკო </a:t>
            </a:r>
            <a:r>
              <a:rPr lang="en-US" sz="1000" dirty="0" err="1">
                <a:latin typeface="Sylfaen" panose="010A0502050306030303" pitchFamily="18" charset="0"/>
                <a:ea typeface="Times New Roman" panose="02020603050405020304" pitchFamily="18" charset="0"/>
                <a:cs typeface="Sylfaen" panose="010A0502050306030303" pitchFamily="18" charset="0"/>
              </a:rPr>
              <a:t>სპორტი</a:t>
            </a:r>
            <a:r>
              <a:rPr lang="ka-GE" sz="1000" dirty="0">
                <a:ea typeface="Times New Roman" panose="02020603050405020304" pitchFamily="18" charset="0"/>
                <a:cs typeface="Sylfaen" panose="010A0502050306030303" pitchFamily="18" charset="0"/>
              </a:rPr>
              <a:t>ს სახეობებში, კერძოდ: პარაშუტით ან დელტაპლანით ხტომაში, კლდეზე ცოცვაში, მთამსვლელობაში, ავტო და მოტო რბოლაში, სპალეოლოგიაში, წყალქვეშ ყვინთვაში, ცხენოსნობაში, ჯომარდობაში, რაგბში, ნადირობაში და ყველა სახის პროფესიულ სპორტში მონაწილებისას დამდგარ შემთხვევებთან დაკავშირებული ხარჯები</a:t>
            </a:r>
            <a:r>
              <a:rPr lang="en-US" sz="1000" dirty="0">
                <a:latin typeface="Sylfaen" panose="010A0502050306030303" pitchFamily="18" charset="0"/>
                <a:ea typeface="Times New Roman" panose="02020603050405020304" pitchFamily="18" charset="0"/>
                <a:cs typeface="Sylfaen" panose="010A0502050306030303" pitchFamily="18" charset="0"/>
              </a:rPr>
              <a:t>;</a:t>
            </a:r>
            <a:endParaRPr lang="en-US" dirty="0"/>
          </a:p>
          <a:p>
            <a:pPr marL="742950" marR="2540" lvl="1" indent="-285750" algn="just">
              <a:lnSpc>
                <a:spcPct val="115000"/>
              </a:lnSpc>
              <a:spcAft>
                <a:spcPts val="1000"/>
              </a:spcAft>
              <a:buSzPts val="1000"/>
              <a:buFont typeface="+mj-lt"/>
              <a:buAutoNum type="arabicPeriod"/>
              <a:tabLst>
                <a:tab pos="270510" algn="l"/>
              </a:tabLst>
            </a:pPr>
            <a:r>
              <a:rPr lang="en-US" sz="1000" dirty="0" err="1">
                <a:latin typeface="Sylfaen" panose="010A0502050306030303" pitchFamily="18" charset="0"/>
                <a:ea typeface="Times New Roman" panose="02020603050405020304" pitchFamily="18" charset="0"/>
                <a:cs typeface="Sylfaen" panose="010A0502050306030303" pitchFamily="18" charset="0"/>
              </a:rPr>
              <a:t>გეგმიური</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აცრები</a:t>
            </a:r>
            <a:r>
              <a:rPr lang="ka-GE" sz="1000" dirty="0">
                <a:ea typeface="Times New Roman" panose="02020603050405020304" pitchFamily="18" charset="0"/>
                <a:cs typeface="Sylfaen" panose="010A0502050306030303" pitchFamily="18" charset="0"/>
              </a:rPr>
              <a:t>ს</a:t>
            </a:r>
            <a:r>
              <a:rPr lang="en-US" sz="1000" dirty="0">
                <a:ea typeface="Times New Roman" panose="02020603050405020304" pitchFamily="18" charset="0"/>
              </a:rPr>
              <a:t> (</a:t>
            </a:r>
            <a:r>
              <a:rPr lang="ka-GE" sz="1000" dirty="0">
                <a:ea typeface="Times New Roman" panose="02020603050405020304" pitchFamily="18" charset="0"/>
                <a:cs typeface="Sylfaen" panose="010A0502050306030303" pitchFamily="18" charset="0"/>
              </a:rPr>
              <a:t>გარდა</a:t>
            </a:r>
            <a:r>
              <a:rPr lang="ka-GE" sz="1000" dirty="0">
                <a:ea typeface="Times New Roman" panose="02020603050405020304" pitchFamily="18" charset="0"/>
              </a:rPr>
              <a:t> </a:t>
            </a:r>
            <a:r>
              <a:rPr lang="ka-GE" sz="1000" dirty="0">
                <a:ea typeface="Times New Roman" panose="02020603050405020304" pitchFamily="18" charset="0"/>
                <a:cs typeface="Sylfaen" panose="010A0502050306030303" pitchFamily="18" charset="0"/>
              </a:rPr>
              <a:t>ანტიტეტანური</a:t>
            </a:r>
            <a:r>
              <a:rPr lang="ka-GE" sz="1000" dirty="0">
                <a:ea typeface="Times New Roman" panose="02020603050405020304" pitchFamily="18" charset="0"/>
              </a:rPr>
              <a:t> </a:t>
            </a:r>
            <a:r>
              <a:rPr lang="ka-GE" sz="1000" dirty="0">
                <a:ea typeface="Times New Roman" panose="02020603050405020304" pitchFamily="18" charset="0"/>
                <a:cs typeface="Sylfaen" panose="010A0502050306030303" pitchFamily="18" charset="0"/>
              </a:rPr>
              <a:t>და</a:t>
            </a:r>
            <a:r>
              <a:rPr lang="ka-GE" sz="1000" dirty="0">
                <a:ea typeface="Times New Roman" panose="02020603050405020304" pitchFamily="18" charset="0"/>
              </a:rPr>
              <a:t> </a:t>
            </a:r>
            <a:r>
              <a:rPr lang="ka-GE" sz="1000" dirty="0">
                <a:ea typeface="Times New Roman" panose="02020603050405020304" pitchFamily="18" charset="0"/>
                <a:cs typeface="Sylfaen" panose="010A0502050306030303" pitchFamily="18" charset="0"/>
              </a:rPr>
              <a:t>ანტირაბიულისა</a:t>
            </a:r>
            <a:r>
              <a:rPr lang="en-US" sz="1000" dirty="0">
                <a:ea typeface="Times New Roman" panose="02020603050405020304" pitchFamily="18" charset="0"/>
              </a:rPr>
              <a:t>)</a:t>
            </a:r>
            <a:r>
              <a:rPr lang="en-US" sz="1000" dirty="0">
                <a:latin typeface="Sylfaen" panose="010A0502050306030303" pitchFamily="18" charset="0"/>
                <a:ea typeface="Times New Roman" panose="02020603050405020304" pitchFamily="18" charset="0"/>
              </a:rPr>
              <a:t> </a:t>
            </a:r>
            <a:r>
              <a:rPr lang="ka-GE" sz="1000" dirty="0">
                <a:ea typeface="Times New Roman" panose="02020603050405020304" pitchFamily="18" charset="0"/>
              </a:rPr>
              <a:t>ხარჯები</a:t>
            </a:r>
            <a:r>
              <a:rPr lang="en-US" sz="1000" dirty="0">
                <a:ea typeface="Times New Roman" panose="02020603050405020304" pitchFamily="18" charset="0"/>
              </a:rPr>
              <a:t>, </a:t>
            </a:r>
            <a:r>
              <a:rPr lang="ka-GE" sz="1000" dirty="0">
                <a:ea typeface="Times New Roman" panose="02020603050405020304" pitchFamily="18" charset="0"/>
              </a:rPr>
              <a:t>ნებისმიერი </a:t>
            </a:r>
            <a:r>
              <a:rPr lang="ka-GE" sz="1000" dirty="0">
                <a:ea typeface="Times New Roman" panose="02020603050405020304" pitchFamily="18" charset="0"/>
                <a:cs typeface="Sylfaen" panose="010A0502050306030303" pitchFamily="18" charset="0"/>
              </a:rPr>
              <a:t>სამედიცინო ცნობის მიღებასთან დაკავშირებული ხარჯები;</a:t>
            </a:r>
            <a:endParaRPr lang="en-US" dirty="0"/>
          </a:p>
          <a:p>
            <a:pPr marL="742950" marR="2540" lvl="1" indent="-285750" algn="just">
              <a:lnSpc>
                <a:spcPct val="115000"/>
              </a:lnSpc>
              <a:spcAft>
                <a:spcPts val="1000"/>
              </a:spcAft>
              <a:buSzPts val="1000"/>
              <a:buFont typeface="+mj-lt"/>
              <a:buAutoNum type="arabicPeriod"/>
              <a:tabLst>
                <a:tab pos="270510" algn="l"/>
              </a:tabLst>
            </a:pPr>
            <a:r>
              <a:rPr lang="en-US" sz="1000" dirty="0" err="1">
                <a:latin typeface="Sylfaen" panose="010A0502050306030303" pitchFamily="18" charset="0"/>
                <a:ea typeface="Times New Roman" panose="02020603050405020304" pitchFamily="18" charset="0"/>
                <a:cs typeface="Sylfaen" panose="010A0502050306030303" pitchFamily="18" charset="0"/>
              </a:rPr>
              <a:t>ექსპერიმენტული</a:t>
            </a:r>
            <a:r>
              <a:rPr lang="en-US" sz="1000" dirty="0">
                <a:latin typeface="Sylfaen" panose="010A0502050306030303" pitchFamily="18" charset="0"/>
                <a:ea typeface="Times New Roman" panose="02020603050405020304" pitchFamily="18" charset="0"/>
                <a:cs typeface="Sylfaen" panose="010A0502050306030303" pitchFamily="18" charset="0"/>
              </a:rPr>
              <a:t>/</a:t>
            </a:r>
            <a:r>
              <a:rPr lang="en-US" sz="1000" dirty="0" err="1">
                <a:latin typeface="Sylfaen" panose="010A0502050306030303" pitchFamily="18" charset="0"/>
                <a:ea typeface="Times New Roman" panose="02020603050405020304" pitchFamily="18" charset="0"/>
                <a:cs typeface="Sylfaen" panose="010A0502050306030303" pitchFamily="18" charset="0"/>
              </a:rPr>
              <a:t>არატრადიციული</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მედიცინ</a:t>
            </a:r>
            <a:r>
              <a:rPr lang="ka-GE" sz="1000" dirty="0">
                <a:ea typeface="Times New Roman" panose="02020603050405020304" pitchFamily="18" charset="0"/>
                <a:cs typeface="Sylfaen" panose="010A0502050306030303" pitchFamily="18" charset="0"/>
              </a:rPr>
              <a:t>ის </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აკუპუნქტურა</a:t>
            </a:r>
            <a:r>
              <a:rPr lang="en-US" sz="1000" dirty="0">
                <a:ea typeface="Times New Roman" panose="02020603050405020304" pitchFamily="18" charset="0"/>
              </a:rPr>
              <a:t>, </a:t>
            </a:r>
            <a:r>
              <a:rPr lang="ka-GE" sz="1000" dirty="0">
                <a:ea typeface="Times New Roman" panose="02020603050405020304" pitchFamily="18" charset="0"/>
              </a:rPr>
              <a:t>პლაზმაფერეზი, </a:t>
            </a:r>
            <a:r>
              <a:rPr lang="en-US" sz="1000" dirty="0" err="1">
                <a:latin typeface="Sylfaen" panose="010A0502050306030303" pitchFamily="18" charset="0"/>
                <a:ea typeface="Times New Roman" panose="02020603050405020304" pitchFamily="18" charset="0"/>
                <a:cs typeface="Sylfaen" panose="010A0502050306030303" pitchFamily="18" charset="0"/>
              </a:rPr>
              <a:t>ჰომეოპათია</a:t>
            </a:r>
            <a:r>
              <a:rPr lang="en-US" sz="1000" dirty="0">
                <a:ea typeface="Times New Roman" panose="02020603050405020304" pitchFamily="18" charset="0"/>
              </a:rPr>
              <a:t>, </a:t>
            </a:r>
            <a:r>
              <a:rPr lang="ka-GE" sz="1000" dirty="0">
                <a:ea typeface="Times New Roman" panose="02020603050405020304" pitchFamily="18" charset="0"/>
              </a:rPr>
              <a:t>ფიტოთერაპია, </a:t>
            </a:r>
            <a:r>
              <a:rPr lang="en-US" sz="1000" dirty="0" err="1">
                <a:latin typeface="Sylfaen" panose="010A0502050306030303" pitchFamily="18" charset="0"/>
                <a:ea typeface="Times New Roman" panose="02020603050405020304" pitchFamily="18" charset="0"/>
                <a:cs typeface="Sylfaen" panose="010A0502050306030303" pitchFamily="18" charset="0"/>
              </a:rPr>
              <a:t>მანუალური</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თერაპია</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სუჯოკთერაპია</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და</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ა</a:t>
            </a:r>
            <a:r>
              <a:rPr lang="en-US" sz="1000" dirty="0" err="1">
                <a:ea typeface="Times New Roman" panose="02020603050405020304" pitchFamily="18" charset="0"/>
              </a:rPr>
              <a:t>.</a:t>
            </a:r>
            <a:r>
              <a:rPr lang="en-US" sz="1000" dirty="0" err="1">
                <a:latin typeface="Sylfaen" panose="010A0502050306030303" pitchFamily="18" charset="0"/>
                <a:ea typeface="Times New Roman" panose="02020603050405020304" pitchFamily="18" charset="0"/>
                <a:cs typeface="Sylfaen" panose="010A0502050306030303" pitchFamily="18" charset="0"/>
              </a:rPr>
              <a:t>შ</a:t>
            </a:r>
            <a:r>
              <a:rPr lang="en-US" sz="1000" dirty="0">
                <a:ea typeface="Times New Roman" panose="02020603050405020304" pitchFamily="18" charset="0"/>
              </a:rPr>
              <a:t>.)</a:t>
            </a:r>
            <a:r>
              <a:rPr lang="en-US" sz="1000" dirty="0">
                <a:latin typeface="Sylfaen" panose="010A0502050306030303" pitchFamily="18" charset="0"/>
                <a:ea typeface="Times New Roman" panose="02020603050405020304" pitchFamily="18" charset="0"/>
              </a:rPr>
              <a:t> </a:t>
            </a:r>
            <a:r>
              <a:rPr lang="ka-GE" sz="1000" dirty="0">
                <a:ea typeface="Times New Roman" panose="02020603050405020304" pitchFamily="18" charset="0"/>
                <a:cs typeface="Sylfaen" panose="010A0502050306030303" pitchFamily="18" charset="0"/>
              </a:rPr>
              <a:t>ხარჯები</a:t>
            </a:r>
            <a:r>
              <a:rPr lang="en-US" sz="1000" dirty="0">
                <a:ea typeface="Times New Roman" panose="02020603050405020304" pitchFamily="18" charset="0"/>
              </a:rPr>
              <a:t>; </a:t>
            </a:r>
            <a:r>
              <a:rPr lang="ka-GE" sz="1000" dirty="0">
                <a:ea typeface="Times New Roman" panose="02020603050405020304" pitchFamily="18" charset="0"/>
                <a:cs typeface="Sylfaen" panose="010A0502050306030303" pitchFamily="18" charset="0"/>
              </a:rPr>
              <a:t>რეაბილიტაციის, აღდგენითი</a:t>
            </a:r>
            <a:r>
              <a:rPr lang="ka-GE" sz="1000" dirty="0">
                <a:ea typeface="Times New Roman" panose="02020603050405020304" pitchFamily="18" charset="0"/>
              </a:rPr>
              <a:t> და გამაჯანსაღებელი ღონისძიებების ხარჯები</a:t>
            </a:r>
            <a:r>
              <a:rPr lang="ka-GE" sz="1000" dirty="0">
                <a:ea typeface="Times New Roman" panose="02020603050405020304" pitchFamily="18" charset="0"/>
                <a:cs typeface="Sylfaen" panose="010A0502050306030303" pitchFamily="18" charset="0"/>
              </a:rPr>
              <a:t>, სანატორიულ-ბალნეოლოგიური მკურნალობის ხარჯები; </a:t>
            </a:r>
            <a:r>
              <a:rPr lang="en-US" sz="1000" dirty="0" err="1">
                <a:latin typeface="Sylfaen" panose="010A0502050306030303" pitchFamily="18" charset="0"/>
                <a:ea typeface="Times New Roman" panose="02020603050405020304" pitchFamily="18" charset="0"/>
                <a:cs typeface="Sylfaen" panose="010A0502050306030303" pitchFamily="18" charset="0"/>
              </a:rPr>
              <a:t>ლაზეროთერაპ</a:t>
            </a:r>
            <a:r>
              <a:rPr lang="ka-GE" sz="1000" dirty="0">
                <a:ea typeface="Times New Roman" panose="02020603050405020304" pitchFamily="18" charset="0"/>
                <a:cs typeface="Sylfaen" panose="010A0502050306030303" pitchFamily="18" charset="0"/>
              </a:rPr>
              <a:t>იის და </a:t>
            </a:r>
            <a:r>
              <a:rPr lang="en-US" sz="1000" dirty="0" err="1">
                <a:latin typeface="Sylfaen" panose="010A0502050306030303" pitchFamily="18" charset="0"/>
                <a:ea typeface="Times New Roman" panose="02020603050405020304" pitchFamily="18" charset="0"/>
                <a:cs typeface="Sylfaen" panose="010A0502050306030303" pitchFamily="18" charset="0"/>
              </a:rPr>
              <a:t>წონის</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კორექცია</a:t>
            </a:r>
            <a:r>
              <a:rPr lang="ka-GE" sz="1000" dirty="0">
                <a:ea typeface="Times New Roman" panose="02020603050405020304" pitchFamily="18" charset="0"/>
                <a:cs typeface="Sylfaen" panose="010A0502050306030303" pitchFamily="18" charset="0"/>
              </a:rPr>
              <a:t>სთან დაკავშირებული ხარჯები; პლასტიკური</a:t>
            </a:r>
            <a:r>
              <a:rPr lang="ka-GE" sz="1000" dirty="0">
                <a:ea typeface="Times New Roman" panose="02020603050405020304" pitchFamily="18" charset="0"/>
              </a:rPr>
              <a:t>, კოსმეტიკური და </a:t>
            </a:r>
            <a:r>
              <a:rPr lang="ka-GE" sz="1000" dirty="0">
                <a:ea typeface="Times New Roman" panose="02020603050405020304" pitchFamily="18" charset="0"/>
                <a:cs typeface="Sylfaen" panose="010A0502050306030303" pitchFamily="18" charset="0"/>
              </a:rPr>
              <a:t>ესთეტიკური</a:t>
            </a:r>
            <a:r>
              <a:rPr lang="ka-GE" sz="1000" dirty="0">
                <a:ea typeface="Times New Roman" panose="02020603050405020304" pitchFamily="18" charset="0"/>
              </a:rPr>
              <a:t> მედიცინის ხარჯები; </a:t>
            </a:r>
            <a:r>
              <a:rPr lang="ka-GE" sz="1000" dirty="0">
                <a:ea typeface="Times New Roman" panose="02020603050405020304" pitchFamily="18" charset="0"/>
                <a:cs typeface="Sylfaen" panose="010A0502050306030303" pitchFamily="18" charset="0"/>
              </a:rPr>
              <a:t>მხედველობის კორექციასთან, მათ შორის ექსიმერლაზერით კორექციასთან დაკავშირებული ხარჯები</a:t>
            </a:r>
            <a:r>
              <a:rPr lang="ka-GE" sz="1000" dirty="0">
                <a:ea typeface="Times New Roman" panose="02020603050405020304" pitchFamily="18" charset="0"/>
              </a:rPr>
              <a:t>;</a:t>
            </a:r>
            <a:endParaRPr lang="en-US" dirty="0"/>
          </a:p>
          <a:p>
            <a:pPr marL="742950" marR="2540" lvl="1" indent="-285750" algn="just">
              <a:lnSpc>
                <a:spcPct val="115000"/>
              </a:lnSpc>
              <a:spcAft>
                <a:spcPts val="1000"/>
              </a:spcAft>
              <a:buSzPts val="1000"/>
              <a:buFont typeface="+mj-lt"/>
              <a:buAutoNum type="arabicPeriod"/>
              <a:tabLst>
                <a:tab pos="270510" algn="l"/>
              </a:tabLst>
            </a:pPr>
            <a:r>
              <a:rPr lang="en-US" sz="1000" dirty="0" err="1">
                <a:latin typeface="Sylfaen" panose="010A0502050306030303" pitchFamily="18" charset="0"/>
                <a:ea typeface="Times New Roman" panose="02020603050405020304" pitchFamily="18" charset="0"/>
                <a:cs typeface="Sylfaen" panose="010A0502050306030303" pitchFamily="18" charset="0"/>
              </a:rPr>
              <a:t>ბიოლოგიურად</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აქტიური</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ან</a:t>
            </a:r>
            <a:r>
              <a:rPr lang="en-US" sz="1000" dirty="0">
                <a:ea typeface="Times New Roman" panose="02020603050405020304" pitchFamily="18" charset="0"/>
              </a:rPr>
              <a:t>/</a:t>
            </a:r>
            <a:r>
              <a:rPr lang="en-US" sz="1000" dirty="0" err="1">
                <a:latin typeface="Sylfaen" panose="010A0502050306030303" pitchFamily="18" charset="0"/>
                <a:ea typeface="Times New Roman" panose="02020603050405020304" pitchFamily="18" charset="0"/>
                <a:cs typeface="Sylfaen" panose="010A0502050306030303" pitchFamily="18" charset="0"/>
              </a:rPr>
              <a:t>და</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კვებითი</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დანამატებ</a:t>
            </a:r>
            <a:r>
              <a:rPr lang="ka-GE" sz="1000" dirty="0">
                <a:ea typeface="Times New Roman" panose="02020603050405020304" pitchFamily="18" charset="0"/>
                <a:cs typeface="Sylfaen" panose="010A0502050306030303" pitchFamily="18" charset="0"/>
              </a:rPr>
              <a:t>ი, იმუნომოდულატორები, იმუნოსტიმულატორები</a:t>
            </a:r>
            <a:r>
              <a:rPr lang="en-US" sz="1000" dirty="0">
                <a:ea typeface="Times New Roman" panose="02020603050405020304" pitchFamily="18" charset="0"/>
              </a:rPr>
              <a:t>, </a:t>
            </a:r>
            <a:r>
              <a:rPr lang="ka-GE" sz="1000" dirty="0">
                <a:ea typeface="Times New Roman" panose="02020603050405020304" pitchFamily="18" charset="0"/>
              </a:rPr>
              <a:t>ფსიქოტროპული და პარასამკურნალო საშუალებები, ვიტამინები,  არარეგისტრირებული მედიკამენტები, ნებისმიერი არასამკურნალწამლო საშუალებები, </a:t>
            </a:r>
            <a:r>
              <a:rPr lang="en-US" sz="1000" dirty="0" err="1">
                <a:latin typeface="Sylfaen" panose="010A0502050306030303" pitchFamily="18" charset="0"/>
                <a:ea typeface="Times New Roman" panose="02020603050405020304" pitchFamily="18" charset="0"/>
                <a:cs typeface="Sylfaen" panose="010A0502050306030303" pitchFamily="18" charset="0"/>
              </a:rPr>
              <a:t>პირადი</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ჰიგიენის</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ან</a:t>
            </a:r>
            <a:r>
              <a:rPr lang="en-US" sz="1000" dirty="0">
                <a:ea typeface="Times New Roman" panose="02020603050405020304" pitchFamily="18" charset="0"/>
              </a:rPr>
              <a:t>/</a:t>
            </a:r>
            <a:r>
              <a:rPr lang="en-US" sz="1000" dirty="0" err="1">
                <a:latin typeface="Sylfaen" panose="010A0502050306030303" pitchFamily="18" charset="0"/>
                <a:ea typeface="Times New Roman" panose="02020603050405020304" pitchFamily="18" charset="0"/>
                <a:cs typeface="Sylfaen" panose="010A0502050306030303" pitchFamily="18" charset="0"/>
              </a:rPr>
              <a:t>და</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მოვლის</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საშუალებები</a:t>
            </a:r>
            <a:r>
              <a:rPr lang="en-US" sz="1000" dirty="0">
                <a:latin typeface="Sylfaen" panose="010A0502050306030303" pitchFamily="18" charset="0"/>
                <a:ea typeface="Times New Roman" panose="02020603050405020304" pitchFamily="18" charset="0"/>
                <a:cs typeface="Sylfaen" panose="010A0502050306030303" pitchFamily="18" charset="0"/>
              </a:rPr>
              <a:t>;</a:t>
            </a:r>
            <a:endParaRPr lang="en-US" dirty="0"/>
          </a:p>
          <a:p>
            <a:pPr marL="742950" marR="2540" lvl="1" indent="-285750" algn="just">
              <a:lnSpc>
                <a:spcPct val="115000"/>
              </a:lnSpc>
              <a:spcAft>
                <a:spcPts val="1000"/>
              </a:spcAft>
              <a:buSzPts val="1000"/>
              <a:buFont typeface="+mj-lt"/>
              <a:buAutoNum type="arabicPeriod"/>
              <a:tabLst>
                <a:tab pos="270510" algn="l"/>
              </a:tabLst>
            </a:pPr>
            <a:r>
              <a:rPr lang="ka-GE" sz="1000" dirty="0">
                <a:ea typeface="Times New Roman" panose="02020603050405020304" pitchFamily="18" charset="0"/>
                <a:cs typeface="Sylfaen" panose="010A0502050306030303" pitchFamily="18" charset="0"/>
              </a:rPr>
              <a:t>ეგზოპროთეზის და ეგზოპროთეზირების ხარჯები,  </a:t>
            </a:r>
            <a:r>
              <a:rPr lang="en-US" sz="1000" dirty="0" err="1">
                <a:latin typeface="Sylfaen" panose="010A0502050306030303" pitchFamily="18" charset="0"/>
                <a:ea typeface="Times New Roman" panose="02020603050405020304" pitchFamily="18" charset="0"/>
                <a:cs typeface="Sylfaen" panose="010A0502050306030303" pitchFamily="18" charset="0"/>
              </a:rPr>
              <a:t>ორგანოთა</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ტრანსპლანტაციასთან</a:t>
            </a:r>
            <a:r>
              <a:rPr lang="en-US" sz="1000" dirty="0">
                <a:latin typeface="Sylfaen" panose="010A0502050306030303" pitchFamily="18" charset="0"/>
                <a:ea typeface="Times New Roman" panose="02020603050405020304" pitchFamily="18" charset="0"/>
                <a:cs typeface="Sylfaen" panose="010A0502050306030303"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დაკავშირებული</a:t>
            </a:r>
            <a:r>
              <a:rPr lang="en-US" sz="1000" dirty="0">
                <a:latin typeface="Sylfaen" panose="010A0502050306030303" pitchFamily="18" charset="0"/>
                <a:ea typeface="Times New Roman" panose="02020603050405020304" pitchFamily="18" charset="0"/>
                <a:cs typeface="Sylfaen" panose="010A0502050306030303"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ხარჯები</a:t>
            </a:r>
            <a:r>
              <a:rPr lang="en-US" sz="1000" dirty="0">
                <a:latin typeface="Sylfaen" panose="010A0502050306030303" pitchFamily="18" charset="0"/>
                <a:ea typeface="Times New Roman" panose="02020603050405020304" pitchFamily="18" charset="0"/>
                <a:cs typeface="Sylfaen" panose="010A0502050306030303"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მაკორეგირებელი</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დანიშნულების</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სამედიცინო</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მოწყობილობები</a:t>
            </a:r>
            <a:r>
              <a:rPr lang="ka-GE" sz="1000" dirty="0">
                <a:ea typeface="Times New Roman" panose="02020603050405020304" pitchFamily="18" charset="0"/>
                <a:cs typeface="Sylfaen" panose="010A0502050306030303" pitchFamily="18" charset="0"/>
              </a:rPr>
              <a:t>ს</a:t>
            </a:r>
            <a:r>
              <a:rPr lang="ka-GE"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და</a:t>
            </a:r>
            <a:r>
              <a:rPr lang="en-US" sz="1000" dirty="0">
                <a:ea typeface="Times New Roman" panose="02020603050405020304" pitchFamily="18" charset="0"/>
              </a:rPr>
              <a:t> </a:t>
            </a:r>
            <a:r>
              <a:rPr lang="ka-GE" sz="1000" dirty="0">
                <a:ea typeface="Times New Roman" panose="02020603050405020304" pitchFamily="18" charset="0"/>
              </a:rPr>
              <a:t>დამხმარე საშუალებების შეძენის ხარჯები. </a:t>
            </a:r>
            <a:r>
              <a:rPr lang="en-US" sz="1000" dirty="0" err="1">
                <a:latin typeface="Sylfaen" panose="010A0502050306030303" pitchFamily="18" charset="0"/>
                <a:ea typeface="Times New Roman" panose="02020603050405020304" pitchFamily="18" charset="0"/>
                <a:cs typeface="Sylfaen" panose="010A0502050306030303" pitchFamily="18" charset="0"/>
              </a:rPr>
              <a:t>სათვალეები</a:t>
            </a:r>
            <a:r>
              <a:rPr lang="ka-GE" sz="1000" dirty="0">
                <a:ea typeface="Times New Roman" panose="02020603050405020304" pitchFamily="18" charset="0"/>
                <a:cs typeface="Sylfaen" panose="010A0502050306030303" pitchFamily="18" charset="0"/>
              </a:rPr>
              <a:t>ს</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ლინზებისა</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და</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სმენის</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აპარატის</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შერჩევა</a:t>
            </a:r>
            <a:r>
              <a:rPr lang="en-US" sz="1000" dirty="0">
                <a:ea typeface="Times New Roman" panose="02020603050405020304" pitchFamily="18" charset="0"/>
              </a:rPr>
              <a:t>/</a:t>
            </a:r>
            <a:r>
              <a:rPr lang="en-US" sz="1000" dirty="0" err="1">
                <a:latin typeface="Sylfaen" panose="010A0502050306030303" pitchFamily="18" charset="0"/>
                <a:ea typeface="Times New Roman" panose="02020603050405020304" pitchFamily="18" charset="0"/>
                <a:cs typeface="Sylfaen" panose="010A0502050306030303" pitchFamily="18" charset="0"/>
              </a:rPr>
              <a:t>შეძენა</a:t>
            </a:r>
            <a:r>
              <a:rPr lang="ka-GE" sz="1000" dirty="0">
                <a:ea typeface="Times New Roman" panose="02020603050405020304" pitchFamily="18" charset="0"/>
                <a:cs typeface="Sylfaen" panose="010A0502050306030303" pitchFamily="18" charset="0"/>
              </a:rPr>
              <a:t>სთან დაკავშირებული ხარჯები;</a:t>
            </a:r>
            <a:endParaRPr lang="en-US" dirty="0"/>
          </a:p>
          <a:p>
            <a:pPr marL="742950" marR="2540" lvl="1" indent="-285750" algn="just">
              <a:lnSpc>
                <a:spcPct val="115000"/>
              </a:lnSpc>
              <a:spcAft>
                <a:spcPts val="1000"/>
              </a:spcAft>
              <a:buSzPts val="1000"/>
              <a:buFont typeface="+mj-lt"/>
              <a:buAutoNum type="arabicPeriod"/>
              <a:tabLst>
                <a:tab pos="270510" algn="l"/>
              </a:tabLst>
            </a:pPr>
            <a:r>
              <a:rPr lang="en-US" sz="1000" dirty="0" err="1">
                <a:latin typeface="Sylfaen" panose="010A0502050306030303" pitchFamily="18" charset="0"/>
                <a:ea typeface="Times New Roman" panose="02020603050405020304" pitchFamily="18" charset="0"/>
                <a:cs typeface="Sylfaen" panose="010A0502050306030303" pitchFamily="18" charset="0"/>
              </a:rPr>
              <a:t>თანდაყოლილი</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და</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გენეტიკური</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დაავადებები</a:t>
            </a:r>
            <a:r>
              <a:rPr lang="ka-GE" sz="1000" dirty="0">
                <a:ea typeface="Times New Roman" panose="02020603050405020304" pitchFamily="18" charset="0"/>
                <a:cs typeface="Sylfaen" panose="010A0502050306030303" pitchFamily="18" charset="0"/>
              </a:rPr>
              <a:t>ს/დეფექტების დიაგნოსტიკასა და მკურნალობასთან დაკავშირებული ხარჯები. </a:t>
            </a:r>
            <a:r>
              <a:rPr lang="en-US" sz="1000" dirty="0" err="1">
                <a:latin typeface="Sylfaen" panose="010A0502050306030303" pitchFamily="18" charset="0"/>
                <a:ea typeface="Times New Roman" panose="02020603050405020304" pitchFamily="18" charset="0"/>
                <a:cs typeface="Sylfaen" panose="010A0502050306030303" pitchFamily="18" charset="0"/>
              </a:rPr>
              <a:t>სანაყოფე</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სითხის</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დიაგნოსტიკ</a:t>
            </a:r>
            <a:r>
              <a:rPr lang="ka-GE" sz="1000" dirty="0">
                <a:ea typeface="Times New Roman" panose="02020603050405020304" pitchFamily="18" charset="0"/>
                <a:cs typeface="Sylfaen" panose="010A0502050306030303" pitchFamily="18" charset="0"/>
              </a:rPr>
              <a:t>ის</a:t>
            </a:r>
            <a:r>
              <a:rPr lang="ka-GE"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და</a:t>
            </a:r>
            <a:r>
              <a:rPr lang="en-US" sz="1000" dirty="0">
                <a:ea typeface="Times New Roman" panose="02020603050405020304" pitchFamily="18" charset="0"/>
              </a:rPr>
              <a:t> </a:t>
            </a:r>
            <a:r>
              <a:rPr lang="en-US" sz="1000" dirty="0" err="1">
                <a:latin typeface="Sylfaen" panose="010A0502050306030303" pitchFamily="18" charset="0"/>
                <a:ea typeface="Times New Roman" panose="02020603050405020304" pitchFamily="18" charset="0"/>
                <a:cs typeface="Sylfaen" panose="010A0502050306030303" pitchFamily="18" charset="0"/>
              </a:rPr>
              <a:t>გენეტიკური</a:t>
            </a:r>
            <a:r>
              <a:rPr lang="en-US" sz="1000" dirty="0">
                <a:ea typeface="Times New Roman" panose="02020603050405020304" pitchFamily="18" charset="0"/>
              </a:rPr>
              <a:t> </a:t>
            </a:r>
            <a:r>
              <a:rPr lang="ka-GE" sz="1000" dirty="0">
                <a:ea typeface="Times New Roman" panose="02020603050405020304" pitchFamily="18" charset="0"/>
                <a:cs typeface="Sylfaen" panose="010A0502050306030303" pitchFamily="18" charset="0"/>
              </a:rPr>
              <a:t>კვლევების ხარჯები;</a:t>
            </a:r>
            <a:r>
              <a:rPr lang="ka-GE" sz="1000" dirty="0">
                <a:ea typeface="Times New Roman" panose="02020603050405020304" pitchFamily="18" charset="0"/>
              </a:rPr>
              <a:t> </a:t>
            </a:r>
            <a:endParaRPr lang="en-US" dirty="0"/>
          </a:p>
          <a:p>
            <a:pPr marL="742950" marR="2540" lvl="1" indent="-285750" algn="just">
              <a:lnSpc>
                <a:spcPct val="115000"/>
              </a:lnSpc>
              <a:spcAft>
                <a:spcPts val="1000"/>
              </a:spcAft>
              <a:buSzPts val="1000"/>
              <a:buFont typeface="+mj-lt"/>
              <a:buAutoNum type="arabicPeriod"/>
              <a:tabLst>
                <a:tab pos="270510" algn="l"/>
              </a:tabLst>
            </a:pPr>
            <a:r>
              <a:rPr lang="ka-GE" sz="1000" dirty="0">
                <a:ea typeface="Times New Roman" panose="02020603050405020304" pitchFamily="18" charset="0"/>
                <a:cs typeface="Sylfaen" panose="010A0502050306030303" pitchFamily="18" charset="0"/>
              </a:rPr>
              <a:t>უპირატესად სქესობრივი გზით გადამდებ დაავადებებთან დაკავშირებული ხარჯები (გენიტალური ინფექციები, გონორეის, ტრიქომონიაზის, ქლამიდიოზის, ათაშანგის, შანკროიდის, ვენერიული გრანულომით გამოწვეული დონოვანოზის, სასქესო ორგანოების ჰერპესის  გამოკვლევის და მკურნალობის ხარჯები   (ფინანსდება მხოლოდ პირველადი დიაგნოსტიკა რაც მოიცავს კონსულტაციას და ნაცხის ანალიზს).</a:t>
            </a:r>
            <a:r>
              <a:rPr lang="ka-GE" sz="1000" dirty="0">
                <a:solidFill>
                  <a:srgbClr val="000000"/>
                </a:solidFill>
              </a:rPr>
              <a:t> </a:t>
            </a:r>
            <a:r>
              <a:rPr lang="ka-GE" sz="1000" dirty="0">
                <a:ea typeface="Times New Roman" panose="02020603050405020304" pitchFamily="18" charset="0"/>
                <a:cs typeface="Sylfaen" panose="010A0502050306030303" pitchFamily="18" charset="0"/>
              </a:rPr>
              <a:t>აივ-ინფექციის, შიდსის და ყველა ტიპის ჰეპატიტის (გარდა „ა“ ტიპისა) დიაგნოსტიკის და მკურნალობის ხარჯები, გარდა პირველადი სასკრინინგო კვლევებისა; შაქრიანი და უშაქრო დიაბეტის დიაგნოსტიკის და მკურნალობის ხარჯები, გარდა პირველადი დიაგნოსტიკისა; თირკმლის ქრონიკული უკმარისობის, ასევე დიალიზის ხარჯები; </a:t>
            </a:r>
            <a:endParaRPr lang="en-US" dirty="0"/>
          </a:p>
          <a:p>
            <a:pPr marL="742950" marR="2540" lvl="1" indent="-285750" algn="just">
              <a:lnSpc>
                <a:spcPct val="115000"/>
              </a:lnSpc>
              <a:spcAft>
                <a:spcPts val="1000"/>
              </a:spcAft>
              <a:buSzPts val="1000"/>
              <a:buFont typeface="+mj-lt"/>
              <a:buAutoNum type="arabicPeriod"/>
              <a:tabLst>
                <a:tab pos="270510" algn="l"/>
              </a:tabLst>
            </a:pPr>
            <a:r>
              <a:rPr lang="en-US" sz="1000" dirty="0" err="1">
                <a:latin typeface="Sylfaen" panose="010A0502050306030303" pitchFamily="18" charset="0"/>
                <a:ea typeface="Times New Roman" panose="02020603050405020304" pitchFamily="18" charset="0"/>
                <a:cs typeface="Sylfaen" panose="010A0502050306030303" pitchFamily="18" charset="0"/>
              </a:rPr>
              <a:t>რეპროდუქციულ</a:t>
            </a:r>
            <a:r>
              <a:rPr lang="ka-GE" sz="1000" dirty="0">
                <a:ea typeface="Times New Roman" panose="02020603050405020304" pitchFamily="18" charset="0"/>
                <a:cs typeface="Sylfaen" panose="010A0502050306030303" pitchFamily="18" charset="0"/>
              </a:rPr>
              <a:t>ი</a:t>
            </a:r>
            <a:r>
              <a:rPr lang="ka-GE" sz="1000" dirty="0">
                <a:ea typeface="Times New Roman" panose="02020603050405020304" pitchFamily="18" charset="0"/>
              </a:rPr>
              <a:t> ფუნქციის დარღვევასთან და ხელოვნურ განაყოფიერებასთან დაკავშირებული ხარჯები;  ხელოვნური აბორტის ხარჯები;  სექსუალური დარღვევების</a:t>
            </a:r>
            <a:r>
              <a:rPr lang="en-US" sz="1000" dirty="0">
                <a:latin typeface="Sylfaen" panose="010A0502050306030303" pitchFamily="18" charset="0"/>
                <a:ea typeface="Times New Roman" panose="02020603050405020304" pitchFamily="18" charset="0"/>
              </a:rPr>
              <a:t>, </a:t>
            </a:r>
            <a:r>
              <a:rPr lang="ka-GE" sz="1000" dirty="0">
                <a:ea typeface="Times New Roman" panose="02020603050405020304" pitchFamily="18" charset="0"/>
              </a:rPr>
              <a:t>ფსიქიური დაავადებებთან, ნერვულ და </a:t>
            </a:r>
            <a:r>
              <a:rPr lang="ka-GE" sz="1000" dirty="0">
                <a:ea typeface="Times New Roman" panose="02020603050405020304" pitchFamily="18" charset="0"/>
                <a:cs typeface="Sylfaen" panose="010A0502050306030303" pitchFamily="18" charset="0"/>
              </a:rPr>
              <a:t>ქცევით აშლილობებთან დაკავშირებული ხარჯები;</a:t>
            </a:r>
            <a:endParaRPr lang="en-US" dirty="0"/>
          </a:p>
          <a:p>
            <a:pPr marL="742950" marR="2540" lvl="1" indent="-285750" algn="just">
              <a:lnSpc>
                <a:spcPct val="115000"/>
              </a:lnSpc>
              <a:spcAft>
                <a:spcPts val="1000"/>
              </a:spcAft>
              <a:buSzPts val="1000"/>
              <a:buFont typeface="+mj-lt"/>
              <a:buAutoNum type="arabicPeriod"/>
              <a:tabLst>
                <a:tab pos="270510" algn="l"/>
              </a:tabLst>
            </a:pPr>
            <a:r>
              <a:rPr lang="ka-GE" sz="1000" dirty="0">
                <a:ea typeface="Times New Roman" panose="02020603050405020304" pitchFamily="18" charset="0"/>
                <a:cs typeface="Sylfaen" panose="010A0502050306030303" pitchFamily="18" charset="0"/>
              </a:rPr>
              <a:t>სამედიცინო</a:t>
            </a:r>
            <a:r>
              <a:rPr lang="ka-GE" sz="1000" dirty="0">
                <a:ea typeface="Times New Roman" panose="02020603050405020304" pitchFamily="18" charset="0"/>
              </a:rPr>
              <a:t> ჩვენების გარეშე მიღებული ნებისმიერი სახის მომსახურების ხარჯები; ნებისმიერი სტანდარტზედა  მომსახურების (აყვანილი/მოწვეული ექიმი, არასტანდარტული პალატა და სხვა) ხარჯები</a:t>
            </a:r>
            <a:r>
              <a:rPr lang="en-US" sz="1000" dirty="0">
                <a:latin typeface="Sylfaen" panose="010A0502050306030303" pitchFamily="18" charset="0"/>
                <a:ea typeface="Times New Roman" panose="02020603050405020304" pitchFamily="18" charset="0"/>
              </a:rPr>
              <a:t>, </a:t>
            </a:r>
            <a:r>
              <a:rPr lang="ka-GE" sz="1000" dirty="0">
                <a:ea typeface="Times New Roman" panose="02020603050405020304" pitchFamily="18" charset="0"/>
              </a:rPr>
              <a:t>გარდა მშობიარობის დროს;</a:t>
            </a:r>
            <a:endParaRPr lang="en-US" dirty="0"/>
          </a:p>
          <a:p>
            <a:pPr marL="742950" marR="2540" lvl="1" indent="-285750" algn="just">
              <a:lnSpc>
                <a:spcPct val="115000"/>
              </a:lnSpc>
              <a:spcAft>
                <a:spcPts val="1000"/>
              </a:spcAft>
              <a:buSzPts val="1000"/>
              <a:buFont typeface="+mj-lt"/>
              <a:buAutoNum type="arabicPeriod"/>
              <a:tabLst>
                <a:tab pos="270510" algn="l"/>
              </a:tabLst>
            </a:pPr>
            <a:r>
              <a:rPr lang="ka-GE" sz="1000" dirty="0">
                <a:ea typeface="Times New Roman" panose="02020603050405020304" pitchFamily="18" charset="0"/>
                <a:cs typeface="Sylfaen" panose="010A0502050306030303" pitchFamily="18" charset="0"/>
              </a:rPr>
              <a:t>ნებისმიერი სახელმწიფო/ფედერალური/მუნიციპალური პროგრამით გათვალისწინებული ის ხარჯები, რომელიც ექვემდებარება ანაზღაურებას შესაბამისი პროგრამით</a:t>
            </a:r>
            <a:r>
              <a:rPr lang="ka-GE" sz="1000" dirty="0" smtClean="0">
                <a:ea typeface="Times New Roman" panose="02020603050405020304" pitchFamily="18" charset="0"/>
                <a:cs typeface="Sylfaen" panose="010A0502050306030303" pitchFamily="18" charset="0"/>
              </a:rPr>
              <a:t>;</a:t>
            </a:r>
          </a:p>
          <a:p>
            <a:pPr marR="2540" lvl="1" algn="just">
              <a:lnSpc>
                <a:spcPct val="115000"/>
              </a:lnSpc>
              <a:spcAft>
                <a:spcPts val="1000"/>
              </a:spcAft>
              <a:buSzPts val="1000"/>
              <a:tabLst>
                <a:tab pos="270510" algn="l"/>
              </a:tabLst>
            </a:pPr>
            <a:endParaRPr lang="en-US" dirty="0">
              <a:effectLst/>
            </a:endParaRPr>
          </a:p>
        </p:txBody>
      </p:sp>
    </p:spTree>
    <p:extLst>
      <p:ext uri="{BB962C8B-B14F-4D97-AF65-F5344CB8AC3E}">
        <p14:creationId xmlns:p14="http://schemas.microsoft.com/office/powerpoint/2010/main" val="1522975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0611297" y="7538484"/>
            <a:ext cx="1456660" cy="308344"/>
            <a:chOff x="10185994" y="7527852"/>
            <a:chExt cx="1456660" cy="308344"/>
          </a:xfrm>
        </p:grpSpPr>
        <p:sp>
          <p:nvSpPr>
            <p:cNvPr id="7" name="Rectangle 6"/>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BPG Nino Mtavruli" panose="02000806000000020004" pitchFamily="2" charset="0"/>
              </a:endParaRPr>
            </a:p>
          </p:txBody>
        </p:sp>
        <p:sp>
          <p:nvSpPr>
            <p:cNvPr id="8" name="TextBox 7"/>
            <p:cNvSpPr txBox="1"/>
            <p:nvPr/>
          </p:nvSpPr>
          <p:spPr>
            <a:xfrm>
              <a:off x="10791347" y="7559197"/>
              <a:ext cx="308098" cy="276999"/>
            </a:xfrm>
            <a:prstGeom prst="rect">
              <a:avLst/>
            </a:prstGeom>
            <a:noFill/>
          </p:spPr>
          <p:txBody>
            <a:bodyPr wrap="none" rtlCol="0">
              <a:spAutoFit/>
            </a:bodyPr>
            <a:lstStyle/>
            <a:p>
              <a:r>
                <a:rPr lang="en-US" sz="1200" dirty="0" smtClean="0">
                  <a:solidFill>
                    <a:prstClr val="white"/>
                  </a:solidFill>
                  <a:latin typeface="BPG Nino Mtavruli" panose="02000806000000020004" pitchFamily="2" charset="0"/>
                </a:rPr>
                <a:t>17</a:t>
              </a:r>
              <a:endParaRPr lang="en-US" sz="1200" dirty="0">
                <a:solidFill>
                  <a:prstClr val="white"/>
                </a:solidFill>
                <a:latin typeface="BPG Nino Mtavruli" panose="02000806000000020004" pitchFamily="2" charset="0"/>
              </a:endParaRPr>
            </a:p>
          </p:txBody>
        </p:sp>
      </p:grpSp>
      <p:sp>
        <p:nvSpPr>
          <p:cNvPr id="10" name="TextBox 9"/>
          <p:cNvSpPr txBox="1"/>
          <p:nvPr/>
        </p:nvSpPr>
        <p:spPr>
          <a:xfrm>
            <a:off x="539442" y="440430"/>
            <a:ext cx="6602819" cy="707886"/>
          </a:xfrm>
          <a:prstGeom prst="rect">
            <a:avLst/>
          </a:prstGeom>
          <a:noFill/>
        </p:spPr>
        <p:txBody>
          <a:bodyPr wrap="square" rtlCol="0">
            <a:spAutoFit/>
          </a:bodyPr>
          <a:lstStyle/>
          <a:p>
            <a:endParaRPr lang="en-US" sz="1600" dirty="0">
              <a:solidFill>
                <a:prstClr val="black"/>
              </a:solidFill>
              <a:latin typeface="BPG Arial" panose="020B0604020202020204" pitchFamily="34" charset="0"/>
              <a:cs typeface="BPG Arial" panose="020B0604020202020204" pitchFamily="34" charset="0"/>
            </a:endParaRPr>
          </a:p>
          <a:p>
            <a:r>
              <a:rPr lang="ka-GE" sz="2400" b="1" dirty="0" smtClean="0">
                <a:solidFill>
                  <a:srgbClr val="1E2257"/>
                </a:solidFill>
                <a:latin typeface="BPG Nino Mtavruli" panose="02000806000000020004" pitchFamily="2" charset="0"/>
              </a:rPr>
              <a:t>ბენეფიტები</a:t>
            </a:r>
          </a:p>
        </p:txBody>
      </p:sp>
      <p:sp>
        <p:nvSpPr>
          <p:cNvPr id="11" name="Rectangle 10"/>
          <p:cNvSpPr/>
          <p:nvPr/>
        </p:nvSpPr>
        <p:spPr>
          <a:xfrm flipV="1">
            <a:off x="597031" y="1102597"/>
            <a:ext cx="2082001" cy="45719"/>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30" y="5652390"/>
            <a:ext cx="2526441" cy="1886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2261" y="1810483"/>
            <a:ext cx="3055465" cy="1462445"/>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133" t="4821" r="3494" b="3675"/>
          <a:stretch/>
        </p:blipFill>
        <p:spPr>
          <a:xfrm>
            <a:off x="5216250" y="5188315"/>
            <a:ext cx="1794960" cy="2171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3210" y="4576287"/>
            <a:ext cx="2574308" cy="2576992"/>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1702" y="1727128"/>
            <a:ext cx="2774660" cy="2080995"/>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0154" y="3272928"/>
            <a:ext cx="2632107" cy="1070390"/>
          </a:xfrm>
          <a:prstGeom prst="rect">
            <a:avLst/>
          </a:prstGeom>
        </p:spPr>
      </p:pic>
    </p:spTree>
    <p:extLst>
      <p:ext uri="{BB962C8B-B14F-4D97-AF65-F5344CB8AC3E}">
        <p14:creationId xmlns:p14="http://schemas.microsoft.com/office/powerpoint/2010/main" val="39967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0536865" y="7527852"/>
            <a:ext cx="1456660" cy="308344"/>
            <a:chOff x="10536865" y="7527852"/>
            <a:chExt cx="1456660" cy="308344"/>
          </a:xfrm>
        </p:grpSpPr>
        <p:sp>
          <p:nvSpPr>
            <p:cNvPr id="3" name="Rectangle 2"/>
            <p:cNvSpPr/>
            <p:nvPr/>
          </p:nvSpPr>
          <p:spPr>
            <a:xfrm>
              <a:off x="10536865"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4" name="TextBox 3"/>
            <p:cNvSpPr txBox="1"/>
            <p:nvPr/>
          </p:nvSpPr>
          <p:spPr>
            <a:xfrm>
              <a:off x="10791347" y="7559197"/>
              <a:ext cx="949299" cy="276999"/>
            </a:xfrm>
            <a:prstGeom prst="rect">
              <a:avLst/>
            </a:prstGeom>
            <a:noFill/>
          </p:spPr>
          <p:txBody>
            <a:bodyPr wrap="none" rtlCol="0">
              <a:spAutoFit/>
            </a:bodyPr>
            <a:lstStyle/>
            <a:p>
              <a:r>
                <a:rPr lang="ka-GE" sz="1200" dirty="0" smtClean="0">
                  <a:solidFill>
                    <a:schemeClr val="bg1"/>
                  </a:solidFill>
                  <a:latin typeface="BPG Nino Mtavruli" panose="02000806000000020004" pitchFamily="2" charset="0"/>
                </a:rPr>
                <a:t>გვერდი - 5</a:t>
              </a:r>
              <a:endParaRPr lang="en-US" sz="1200" dirty="0">
                <a:solidFill>
                  <a:schemeClr val="bg1"/>
                </a:solidFill>
                <a:latin typeface="BPG Nino Mtavruli" panose="02000806000000020004" pitchFamily="2" charset="0"/>
              </a:endParaRPr>
            </a:p>
          </p:txBody>
        </p:sp>
      </p:grpSp>
      <p:grpSp>
        <p:nvGrpSpPr>
          <p:cNvPr id="5" name="Group 4"/>
          <p:cNvGrpSpPr/>
          <p:nvPr/>
        </p:nvGrpSpPr>
        <p:grpSpPr>
          <a:xfrm>
            <a:off x="10611297" y="7538484"/>
            <a:ext cx="1456660" cy="308344"/>
            <a:chOff x="10185994" y="7527852"/>
            <a:chExt cx="1456660" cy="308344"/>
          </a:xfrm>
        </p:grpSpPr>
        <p:sp>
          <p:nvSpPr>
            <p:cNvPr id="6" name="Rectangle 5"/>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7" name="TextBox 6"/>
            <p:cNvSpPr txBox="1"/>
            <p:nvPr/>
          </p:nvSpPr>
          <p:spPr>
            <a:xfrm>
              <a:off x="10791347" y="7559197"/>
              <a:ext cx="308098" cy="276999"/>
            </a:xfrm>
            <a:prstGeom prst="rect">
              <a:avLst/>
            </a:prstGeom>
            <a:noFill/>
          </p:spPr>
          <p:txBody>
            <a:bodyPr wrap="none" rtlCol="0">
              <a:spAutoFit/>
            </a:bodyPr>
            <a:lstStyle/>
            <a:p>
              <a:r>
                <a:rPr lang="ka-GE" sz="1200" dirty="0" smtClean="0">
                  <a:solidFill>
                    <a:schemeClr val="bg1"/>
                  </a:solidFill>
                  <a:latin typeface="BPG Nino Mtavruli" panose="02000806000000020004" pitchFamily="2" charset="0"/>
                </a:rPr>
                <a:t>18</a:t>
              </a:r>
              <a:endParaRPr lang="en-US" sz="1200" dirty="0">
                <a:solidFill>
                  <a:schemeClr val="bg1"/>
                </a:solidFill>
                <a:latin typeface="BPG Nino Mtavruli" panose="02000806000000020004" pitchFamily="2" charset="0"/>
              </a:endParaRPr>
            </a:p>
          </p:txBody>
        </p:sp>
      </p:grpSp>
    </p:spTree>
    <p:extLst>
      <p:ext uri="{BB962C8B-B14F-4D97-AF65-F5344CB8AC3E}">
        <p14:creationId xmlns:p14="http://schemas.microsoft.com/office/powerpoint/2010/main" val="163925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10611297" y="7538484"/>
            <a:ext cx="1456660" cy="308344"/>
            <a:chOff x="10185994" y="7527852"/>
            <a:chExt cx="1456660" cy="308344"/>
          </a:xfrm>
        </p:grpSpPr>
        <p:sp>
          <p:nvSpPr>
            <p:cNvPr id="3" name="Rectangle 2"/>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4" name="TextBox 3"/>
            <p:cNvSpPr txBox="1"/>
            <p:nvPr/>
          </p:nvSpPr>
          <p:spPr>
            <a:xfrm>
              <a:off x="10791347" y="7559197"/>
              <a:ext cx="258404" cy="276999"/>
            </a:xfrm>
            <a:prstGeom prst="rect">
              <a:avLst/>
            </a:prstGeom>
            <a:noFill/>
          </p:spPr>
          <p:txBody>
            <a:bodyPr wrap="none" rtlCol="0">
              <a:spAutoFit/>
            </a:bodyPr>
            <a:lstStyle/>
            <a:p>
              <a:r>
                <a:rPr lang="en-US" sz="1200" dirty="0">
                  <a:solidFill>
                    <a:schemeClr val="bg1"/>
                  </a:solidFill>
                  <a:latin typeface="BPG Nino Mtavruli" panose="02000806000000020004" pitchFamily="2" charset="0"/>
                </a:rPr>
                <a:t>2</a:t>
              </a:r>
            </a:p>
          </p:txBody>
        </p:sp>
      </p:grpSp>
    </p:spTree>
    <p:extLst>
      <p:ext uri="{BB962C8B-B14F-4D97-AF65-F5344CB8AC3E}">
        <p14:creationId xmlns:p14="http://schemas.microsoft.com/office/powerpoint/2010/main" val="3774964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0611297" y="7538484"/>
            <a:ext cx="1456660" cy="308344"/>
            <a:chOff x="10185994" y="7527852"/>
            <a:chExt cx="1456660" cy="308344"/>
          </a:xfrm>
        </p:grpSpPr>
        <p:sp>
          <p:nvSpPr>
            <p:cNvPr id="3" name="Rectangle 2"/>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4" name="TextBox 3"/>
            <p:cNvSpPr txBox="1"/>
            <p:nvPr/>
          </p:nvSpPr>
          <p:spPr>
            <a:xfrm>
              <a:off x="10791347" y="7559197"/>
              <a:ext cx="332142" cy="276999"/>
            </a:xfrm>
            <a:prstGeom prst="rect">
              <a:avLst/>
            </a:prstGeom>
            <a:noFill/>
          </p:spPr>
          <p:txBody>
            <a:bodyPr wrap="none" rtlCol="0">
              <a:spAutoFit/>
            </a:bodyPr>
            <a:lstStyle/>
            <a:p>
              <a:r>
                <a:rPr lang="en-US" sz="1200" dirty="0" smtClean="0">
                  <a:solidFill>
                    <a:schemeClr val="bg1"/>
                  </a:solidFill>
                  <a:latin typeface="BPG Nino Mtavruli" panose="02000806000000020004" pitchFamily="2" charset="0"/>
                </a:rPr>
                <a:t>2</a:t>
              </a:r>
              <a:r>
                <a:rPr lang="ka-GE" sz="1200" dirty="0" smtClean="0">
                  <a:solidFill>
                    <a:schemeClr val="bg1"/>
                  </a:solidFill>
                  <a:latin typeface="BPG Nino Mtavruli" panose="02000806000000020004" pitchFamily="2" charset="0"/>
                </a:rPr>
                <a:t>0</a:t>
              </a:r>
              <a:endParaRPr lang="en-US" sz="1200" dirty="0">
                <a:solidFill>
                  <a:schemeClr val="bg1"/>
                </a:solidFill>
                <a:latin typeface="BPG Nino Mtavruli" panose="02000806000000020004" pitchFamily="2" charset="0"/>
              </a:endParaRPr>
            </a:p>
          </p:txBody>
        </p:sp>
      </p:grpSp>
    </p:spTree>
    <p:extLst>
      <p:ext uri="{BB962C8B-B14F-4D97-AF65-F5344CB8AC3E}">
        <p14:creationId xmlns:p14="http://schemas.microsoft.com/office/powerpoint/2010/main" val="2783103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552613" y="3223294"/>
            <a:ext cx="2046114" cy="756000"/>
          </a:xfrm>
          <a:prstGeom prst="rect">
            <a:avLst/>
          </a:prstGeom>
          <a:solidFill>
            <a:srgbClr val="73C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25538" y="3209043"/>
            <a:ext cx="2184844" cy="756000"/>
          </a:xfrm>
          <a:prstGeom prst="rect">
            <a:avLst/>
          </a:prstGeom>
          <a:solidFill>
            <a:srgbClr val="73C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520996" y="720313"/>
            <a:ext cx="2159860" cy="461665"/>
          </a:xfrm>
          <a:prstGeom prst="rect">
            <a:avLst/>
          </a:prstGeom>
          <a:noFill/>
        </p:spPr>
        <p:txBody>
          <a:bodyPr wrap="square" rtlCol="0">
            <a:spAutoFit/>
          </a:bodyPr>
          <a:lstStyle/>
          <a:p>
            <a:r>
              <a:rPr lang="ka-GE" sz="2400" b="1" dirty="0" smtClean="0">
                <a:solidFill>
                  <a:srgbClr val="1E2257"/>
                </a:solidFill>
                <a:latin typeface="BPG Nino Mtavruli" panose="02000806000000020004" pitchFamily="2" charset="0"/>
              </a:rPr>
              <a:t>ფილიალები</a:t>
            </a:r>
          </a:p>
        </p:txBody>
      </p:sp>
      <p:sp>
        <p:nvSpPr>
          <p:cNvPr id="4" name="Rectangle 3"/>
          <p:cNvSpPr/>
          <p:nvPr/>
        </p:nvSpPr>
        <p:spPr>
          <a:xfrm>
            <a:off x="597032" y="1148317"/>
            <a:ext cx="1800000" cy="72000"/>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25538" y="3231962"/>
            <a:ext cx="2355318" cy="738664"/>
          </a:xfrm>
          <a:prstGeom prst="rect">
            <a:avLst/>
          </a:prstGeom>
          <a:noFill/>
        </p:spPr>
        <p:txBody>
          <a:bodyPr wrap="square" rtlCol="0">
            <a:spAutoFit/>
          </a:bodyPr>
          <a:lstStyle/>
          <a:p>
            <a:r>
              <a:rPr lang="ka-GE" sz="1400" dirty="0" smtClean="0">
                <a:solidFill>
                  <a:srgbClr val="1E2257"/>
                </a:solidFill>
                <a:latin typeface="BPG Nino Mtavruli" panose="02000806000000020004" pitchFamily="2" charset="0"/>
              </a:rPr>
              <a:t>მისამართი: </a:t>
            </a:r>
            <a:r>
              <a:rPr lang="ka-GE" sz="1400" cap="all" dirty="0">
                <a:solidFill>
                  <a:srgbClr val="202156"/>
                </a:solidFill>
                <a:latin typeface="BPG Nino Mtavruli" panose="02000806000000020004" pitchFamily="2" charset="0"/>
              </a:rPr>
              <a:t>ქ. ბათუმი, </a:t>
            </a:r>
            <a:r>
              <a:rPr lang="ka-GE" sz="1400" cap="all" dirty="0" smtClean="0">
                <a:solidFill>
                  <a:srgbClr val="202156"/>
                </a:solidFill>
                <a:latin typeface="BPG Nino Mtavruli" panose="02000806000000020004" pitchFamily="2" charset="0"/>
              </a:rPr>
              <a:t>ფარნავაზ მეფის #145</a:t>
            </a:r>
            <a:endParaRPr lang="en-US" sz="1400" dirty="0" smtClean="0">
              <a:solidFill>
                <a:srgbClr val="1E2257"/>
              </a:solidFill>
              <a:latin typeface="BPG Nino Mtavruli" panose="02000806000000020004" pitchFamily="2" charset="0"/>
            </a:endParaRPr>
          </a:p>
          <a:p>
            <a:r>
              <a:rPr lang="en-US" sz="1400" cap="all" dirty="0">
                <a:solidFill>
                  <a:srgbClr val="202156"/>
                </a:solidFill>
                <a:latin typeface="BPG Nino Mtavruli" panose="02000806000000020004" pitchFamily="2" charset="0"/>
              </a:rPr>
              <a:t> </a:t>
            </a:r>
            <a:r>
              <a:rPr lang="ka-GE" sz="1400" cap="all" dirty="0" smtClean="0">
                <a:solidFill>
                  <a:srgbClr val="202156"/>
                </a:solidFill>
                <a:latin typeface="BPG Nino Mtavruli" panose="02000806000000020004" pitchFamily="2" charset="0"/>
              </a:rPr>
              <a:t>ტელ: 577 44-55-85</a:t>
            </a:r>
            <a:endParaRPr lang="en-US" sz="1400" dirty="0">
              <a:solidFill>
                <a:srgbClr val="1E2257"/>
              </a:solidFill>
              <a:latin typeface="BPG Nino Mtavruli" panose="02000806000000020004" pitchFamily="2" charset="0"/>
            </a:endParaRPr>
          </a:p>
        </p:txBody>
      </p:sp>
      <p:sp>
        <p:nvSpPr>
          <p:cNvPr id="7" name="Rectangle 6"/>
          <p:cNvSpPr/>
          <p:nvPr/>
        </p:nvSpPr>
        <p:spPr>
          <a:xfrm>
            <a:off x="2680856" y="3209043"/>
            <a:ext cx="2404491" cy="756000"/>
          </a:xfrm>
          <a:prstGeom prst="rect">
            <a:avLst/>
          </a:prstGeom>
          <a:solidFill>
            <a:srgbClr val="73C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1400" dirty="0">
                <a:solidFill>
                  <a:srgbClr val="1E2257"/>
                </a:solidFill>
                <a:latin typeface="BPG Nino Mtavruli" panose="02000806000000020004" pitchFamily="2" charset="0"/>
              </a:rPr>
              <a:t>მისამართი: </a:t>
            </a:r>
            <a:r>
              <a:rPr lang="ka-GE" sz="1400" cap="all" dirty="0" smtClean="0">
                <a:solidFill>
                  <a:srgbClr val="202156"/>
                </a:solidFill>
                <a:latin typeface="BPG Nino Mtavruli" panose="02000806000000020004" pitchFamily="2" charset="0"/>
              </a:rPr>
              <a:t>ქ</a:t>
            </a:r>
            <a:r>
              <a:rPr lang="ka-GE" sz="1400" cap="all" dirty="0">
                <a:solidFill>
                  <a:srgbClr val="202156"/>
                </a:solidFill>
                <a:latin typeface="BPG Nino Mtavruli" panose="02000806000000020004" pitchFamily="2" charset="0"/>
              </a:rPr>
              <a:t>. </a:t>
            </a:r>
            <a:r>
              <a:rPr lang="ka-GE" sz="1400" cap="all" dirty="0" smtClean="0">
                <a:solidFill>
                  <a:srgbClr val="202156"/>
                </a:solidFill>
                <a:latin typeface="BPG Nino Mtavruli" panose="02000806000000020004" pitchFamily="2" charset="0"/>
              </a:rPr>
              <a:t>მარნეული, რუსთაველის  #54</a:t>
            </a:r>
            <a:r>
              <a:rPr lang="ka-GE" sz="1400" dirty="0" smtClean="0">
                <a:solidFill>
                  <a:srgbClr val="1E2257"/>
                </a:solidFill>
                <a:latin typeface="BPG Nino Mtavruli" panose="02000806000000020004" pitchFamily="2" charset="0"/>
              </a:rPr>
              <a:t> </a:t>
            </a:r>
            <a:r>
              <a:rPr lang="ka-GE" sz="1400" cap="all" dirty="0" smtClean="0">
                <a:solidFill>
                  <a:srgbClr val="202156"/>
                </a:solidFill>
                <a:latin typeface="BPG Nino Mtavruli" panose="02000806000000020004" pitchFamily="2" charset="0"/>
              </a:rPr>
              <a:t>ტელ</a:t>
            </a:r>
            <a:r>
              <a:rPr lang="ka-GE" sz="1400" cap="all" dirty="0">
                <a:solidFill>
                  <a:srgbClr val="202156"/>
                </a:solidFill>
                <a:latin typeface="BPG Nino Mtavruli" panose="02000806000000020004" pitchFamily="2" charset="0"/>
              </a:rPr>
              <a:t>: </a:t>
            </a:r>
            <a:r>
              <a:rPr lang="ka-GE" sz="1400" cap="all" dirty="0" smtClean="0">
                <a:solidFill>
                  <a:srgbClr val="202156"/>
                </a:solidFill>
                <a:latin typeface="BPG Nino Mtavruli" panose="02000806000000020004" pitchFamily="2" charset="0"/>
              </a:rPr>
              <a:t>557 427 499</a:t>
            </a:r>
            <a:endParaRPr lang="en-US" sz="1400" dirty="0">
              <a:solidFill>
                <a:srgbClr val="1E2257"/>
              </a:solidFill>
              <a:latin typeface="BPG Nino Mtavruli" panose="02000806000000020004" pitchFamily="2" charset="0"/>
            </a:endParaRPr>
          </a:p>
        </p:txBody>
      </p:sp>
      <p:sp>
        <p:nvSpPr>
          <p:cNvPr id="12" name="Rectangle 11"/>
          <p:cNvSpPr/>
          <p:nvPr/>
        </p:nvSpPr>
        <p:spPr>
          <a:xfrm>
            <a:off x="325538" y="7234989"/>
            <a:ext cx="3412273" cy="769531"/>
          </a:xfrm>
          <a:prstGeom prst="rect">
            <a:avLst/>
          </a:prstGeom>
          <a:solidFill>
            <a:srgbClr val="73C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5255821" y="3223294"/>
            <a:ext cx="2163615" cy="756000"/>
          </a:xfrm>
          <a:prstGeom prst="rect">
            <a:avLst/>
          </a:prstGeom>
          <a:solidFill>
            <a:srgbClr val="73C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1400" dirty="0">
                <a:solidFill>
                  <a:srgbClr val="1E2257"/>
                </a:solidFill>
                <a:latin typeface="BPG Nino Mtavruli" panose="02000806000000020004" pitchFamily="2" charset="0"/>
              </a:rPr>
              <a:t>მისამართი: </a:t>
            </a:r>
            <a:r>
              <a:rPr lang="ka-GE" sz="1400" cap="all" dirty="0">
                <a:solidFill>
                  <a:srgbClr val="202156"/>
                </a:solidFill>
                <a:latin typeface="BPG Nino Mtavruli" panose="02000806000000020004" pitchFamily="2" charset="0"/>
              </a:rPr>
              <a:t>ქ. </a:t>
            </a:r>
            <a:r>
              <a:rPr lang="ka-GE" sz="1400" cap="all" dirty="0" smtClean="0">
                <a:solidFill>
                  <a:srgbClr val="202156"/>
                </a:solidFill>
                <a:latin typeface="BPG Nino Mtavruli" panose="02000806000000020004" pitchFamily="2" charset="0"/>
              </a:rPr>
              <a:t>ზუგდიდი, გამსახურდიას  #28</a:t>
            </a:r>
            <a:r>
              <a:rPr lang="ka-GE" sz="1400" dirty="0" smtClean="0">
                <a:solidFill>
                  <a:srgbClr val="1E2257"/>
                </a:solidFill>
                <a:latin typeface="BPG Nino Mtavruli" panose="02000806000000020004" pitchFamily="2" charset="0"/>
              </a:rPr>
              <a:t> </a:t>
            </a:r>
            <a:br>
              <a:rPr lang="ka-GE" sz="1400" dirty="0" smtClean="0">
                <a:solidFill>
                  <a:srgbClr val="1E2257"/>
                </a:solidFill>
                <a:latin typeface="BPG Nino Mtavruli" panose="02000806000000020004" pitchFamily="2" charset="0"/>
              </a:rPr>
            </a:br>
            <a:r>
              <a:rPr lang="ka-GE" sz="1400" cap="all" dirty="0" smtClean="0">
                <a:solidFill>
                  <a:srgbClr val="202156"/>
                </a:solidFill>
                <a:latin typeface="BPG Nino Mtavruli" panose="02000806000000020004" pitchFamily="2" charset="0"/>
              </a:rPr>
              <a:t>ტელ</a:t>
            </a:r>
            <a:r>
              <a:rPr lang="ka-GE" sz="1400" cap="all" dirty="0">
                <a:solidFill>
                  <a:srgbClr val="202156"/>
                </a:solidFill>
                <a:latin typeface="BPG Nino Mtavruli" panose="02000806000000020004" pitchFamily="2" charset="0"/>
              </a:rPr>
              <a:t>: </a:t>
            </a:r>
            <a:r>
              <a:rPr lang="ka-GE" sz="1400" cap="all" dirty="0" smtClean="0">
                <a:solidFill>
                  <a:srgbClr val="202156"/>
                </a:solidFill>
                <a:latin typeface="BPG Nino Mtavruli" panose="02000806000000020004" pitchFamily="2" charset="0"/>
              </a:rPr>
              <a:t>577  183 626</a:t>
            </a:r>
            <a:endParaRPr lang="en-US" sz="1400" dirty="0">
              <a:solidFill>
                <a:srgbClr val="1E2257"/>
              </a:solidFill>
              <a:latin typeface="BPG Nino Mtavruli" panose="02000806000000020004" pitchFamily="2" charset="0"/>
            </a:endParaRPr>
          </a:p>
        </p:txBody>
      </p:sp>
      <p:sp>
        <p:nvSpPr>
          <p:cNvPr id="9" name="TextBox 8"/>
          <p:cNvSpPr txBox="1"/>
          <p:nvPr/>
        </p:nvSpPr>
        <p:spPr>
          <a:xfrm>
            <a:off x="7552613" y="3231962"/>
            <a:ext cx="2547710" cy="756000"/>
          </a:xfrm>
          <a:prstGeom prst="rect">
            <a:avLst/>
          </a:prstGeom>
          <a:noFill/>
        </p:spPr>
        <p:txBody>
          <a:bodyPr wrap="square" rtlCol="0">
            <a:spAutoFit/>
          </a:bodyPr>
          <a:lstStyle/>
          <a:p>
            <a:r>
              <a:rPr lang="ka-GE" sz="1400" dirty="0">
                <a:solidFill>
                  <a:srgbClr val="1E2257"/>
                </a:solidFill>
                <a:latin typeface="BPG Nino Mtavruli" panose="02000806000000020004" pitchFamily="2" charset="0"/>
              </a:rPr>
              <a:t>მისამართი: ქ. ფოთი</a:t>
            </a:r>
            <a:r>
              <a:rPr lang="ka-GE" sz="1400" dirty="0" smtClean="0">
                <a:solidFill>
                  <a:srgbClr val="1E2257"/>
                </a:solidFill>
                <a:latin typeface="BPG Nino Mtavruli" panose="02000806000000020004" pitchFamily="2" charset="0"/>
              </a:rPr>
              <a:t>,</a:t>
            </a:r>
            <a:r>
              <a:rPr lang="en-US" sz="1400" dirty="0" smtClean="0">
                <a:solidFill>
                  <a:srgbClr val="1E2257"/>
                </a:solidFill>
                <a:latin typeface="BPG Nino Mtavruli" panose="02000806000000020004" pitchFamily="2" charset="0"/>
              </a:rPr>
              <a:t/>
            </a:r>
            <a:br>
              <a:rPr lang="en-US" sz="1400" dirty="0" smtClean="0">
                <a:solidFill>
                  <a:srgbClr val="1E2257"/>
                </a:solidFill>
                <a:latin typeface="BPG Nino Mtavruli" panose="02000806000000020004" pitchFamily="2" charset="0"/>
              </a:rPr>
            </a:br>
            <a:r>
              <a:rPr lang="ka-GE" sz="1400" dirty="0" smtClean="0">
                <a:solidFill>
                  <a:srgbClr val="1E2257"/>
                </a:solidFill>
                <a:latin typeface="BPG Nino Mtavruli" panose="02000806000000020004" pitchFamily="2" charset="0"/>
              </a:rPr>
              <a:t> </a:t>
            </a:r>
            <a:r>
              <a:rPr lang="ka-GE" sz="1400" dirty="0">
                <a:solidFill>
                  <a:srgbClr val="1E2257"/>
                </a:solidFill>
                <a:latin typeface="BPG Nino Mtavruli" panose="02000806000000020004" pitchFamily="2" charset="0"/>
              </a:rPr>
              <a:t>9 აპრილის ქ. #9</a:t>
            </a:r>
            <a:endParaRPr lang="en-US" sz="1400" dirty="0">
              <a:solidFill>
                <a:srgbClr val="1E2257"/>
              </a:solidFill>
              <a:latin typeface="BPG Nino Mtavruli" panose="02000806000000020004" pitchFamily="2" charset="0"/>
            </a:endParaRPr>
          </a:p>
          <a:p>
            <a:r>
              <a:rPr lang="en-US" sz="1400" dirty="0">
                <a:solidFill>
                  <a:srgbClr val="1E2257"/>
                </a:solidFill>
                <a:latin typeface="BPG Nino Mtavruli" panose="02000806000000020004" pitchFamily="2" charset="0"/>
              </a:rPr>
              <a:t> </a:t>
            </a:r>
            <a:r>
              <a:rPr lang="ka-GE" sz="1400" dirty="0">
                <a:solidFill>
                  <a:srgbClr val="1E2257"/>
                </a:solidFill>
                <a:latin typeface="BPG Nino Mtavruli" panose="02000806000000020004" pitchFamily="2" charset="0"/>
              </a:rPr>
              <a:t>ტელ: </a:t>
            </a:r>
            <a:r>
              <a:rPr lang="en-US" sz="1400" dirty="0">
                <a:solidFill>
                  <a:srgbClr val="1E2257"/>
                </a:solidFill>
                <a:latin typeface="BPG Nino Mtavruli" panose="02000806000000020004" pitchFamily="2" charset="0"/>
              </a:rPr>
              <a:t>(995 493) 22 33 39</a:t>
            </a:r>
          </a:p>
        </p:txBody>
      </p:sp>
      <p:sp>
        <p:nvSpPr>
          <p:cNvPr id="11" name="TextBox 10"/>
          <p:cNvSpPr txBox="1"/>
          <p:nvPr/>
        </p:nvSpPr>
        <p:spPr>
          <a:xfrm>
            <a:off x="325538" y="7358144"/>
            <a:ext cx="3412273" cy="523220"/>
          </a:xfrm>
          <a:prstGeom prst="rect">
            <a:avLst/>
          </a:prstGeom>
          <a:noFill/>
        </p:spPr>
        <p:txBody>
          <a:bodyPr wrap="square" rtlCol="0">
            <a:spAutoFit/>
          </a:bodyPr>
          <a:lstStyle/>
          <a:p>
            <a:r>
              <a:rPr lang="ka-GE" sz="1400" dirty="0" smtClean="0">
                <a:solidFill>
                  <a:srgbClr val="1E2257"/>
                </a:solidFill>
                <a:latin typeface="BPG Nino Mtavruli" panose="02000806000000020004" pitchFamily="2" charset="0"/>
              </a:rPr>
              <a:t>მისამართი: ქ. თბილისი </a:t>
            </a:r>
            <a:r>
              <a:rPr lang="ka-GE" sz="1400" dirty="0">
                <a:solidFill>
                  <a:srgbClr val="1E2257"/>
                </a:solidFill>
                <a:latin typeface="BPG Nino Mtavruli" panose="02000806000000020004" pitchFamily="2" charset="0"/>
              </a:rPr>
              <a:t> </a:t>
            </a:r>
            <a:r>
              <a:rPr lang="ka-GE" sz="1400" dirty="0" smtClean="0">
                <a:solidFill>
                  <a:srgbClr val="1E2257"/>
                </a:solidFill>
                <a:latin typeface="BPG Nino Mtavruli" panose="02000806000000020004" pitchFamily="2" charset="0"/>
              </a:rPr>
              <a:t>უნივერსიტეტის ქ </a:t>
            </a:r>
            <a:r>
              <a:rPr lang="ka-GE" sz="1400" cap="all" dirty="0">
                <a:solidFill>
                  <a:srgbClr val="202156"/>
                </a:solidFill>
                <a:latin typeface="BPG Nino Mtavruli" panose="02000806000000020004" pitchFamily="2" charset="0"/>
              </a:rPr>
              <a:t># </a:t>
            </a:r>
            <a:r>
              <a:rPr lang="ka-GE" sz="1400" dirty="0" smtClean="0">
                <a:solidFill>
                  <a:srgbClr val="1E2257"/>
                </a:solidFill>
                <a:latin typeface="BPG Nino Mtavruli" panose="02000806000000020004" pitchFamily="2" charset="0"/>
              </a:rPr>
              <a:t>24 </a:t>
            </a:r>
            <a:r>
              <a:rPr lang="ka-GE" sz="1400" cap="all" dirty="0" smtClean="0">
                <a:solidFill>
                  <a:srgbClr val="202156"/>
                </a:solidFill>
                <a:latin typeface="BPG Nino Mtavruli" panose="02000806000000020004" pitchFamily="2" charset="0"/>
              </a:rPr>
              <a:t>ტელ: </a:t>
            </a:r>
            <a:r>
              <a:rPr lang="en-US" sz="1400" cap="all" dirty="0" smtClean="0">
                <a:solidFill>
                  <a:srgbClr val="202156"/>
                </a:solidFill>
                <a:latin typeface="BPG Nino Mtavruli" panose="02000806000000020004" pitchFamily="2" charset="0"/>
              </a:rPr>
              <a:t>2 </a:t>
            </a:r>
            <a:r>
              <a:rPr lang="en-US" sz="1400" cap="all" dirty="0">
                <a:solidFill>
                  <a:srgbClr val="202156"/>
                </a:solidFill>
                <a:latin typeface="BPG Nino Mtavruli" panose="02000806000000020004" pitchFamily="2" charset="0"/>
              </a:rPr>
              <a:t>24 15 </a:t>
            </a:r>
            <a:r>
              <a:rPr lang="en-US" sz="1400" cap="all" dirty="0" smtClean="0">
                <a:solidFill>
                  <a:srgbClr val="202156"/>
                </a:solidFill>
                <a:latin typeface="BPG Nino Mtavruli" panose="02000806000000020004" pitchFamily="2" charset="0"/>
              </a:rPr>
              <a:t>24</a:t>
            </a:r>
            <a:endParaRPr lang="en-US" sz="1400" dirty="0">
              <a:solidFill>
                <a:srgbClr val="1E2257"/>
              </a:solidFill>
              <a:latin typeface="BPG Nino Mtavruli" panose="02000806000000020004" pitchFamily="2" charset="0"/>
            </a:endParaRPr>
          </a:p>
        </p:txBody>
      </p:sp>
      <p:sp>
        <p:nvSpPr>
          <p:cNvPr id="13" name="TextBox 12"/>
          <p:cNvSpPr txBox="1"/>
          <p:nvPr/>
        </p:nvSpPr>
        <p:spPr>
          <a:xfrm>
            <a:off x="11216650" y="7569829"/>
            <a:ext cx="332142" cy="276999"/>
          </a:xfrm>
          <a:prstGeom prst="rect">
            <a:avLst/>
          </a:prstGeom>
          <a:noFill/>
        </p:spPr>
        <p:txBody>
          <a:bodyPr wrap="none" rtlCol="0">
            <a:spAutoFit/>
          </a:bodyPr>
          <a:lstStyle/>
          <a:p>
            <a:r>
              <a:rPr lang="en-US" sz="1200" dirty="0" smtClean="0">
                <a:solidFill>
                  <a:prstClr val="white"/>
                </a:solidFill>
                <a:latin typeface="BPG Nino Mtavruli" panose="02000806000000020004" pitchFamily="2" charset="0"/>
              </a:rPr>
              <a:t>22</a:t>
            </a:r>
            <a:endParaRPr lang="en-US" sz="1200" dirty="0">
              <a:solidFill>
                <a:prstClr val="white"/>
              </a:solidFill>
              <a:latin typeface="BPG Nino Mtavruli" panose="02000806000000020004" pitchFamily="2" charset="0"/>
            </a:endParaRPr>
          </a:p>
        </p:txBody>
      </p:sp>
      <p:sp>
        <p:nvSpPr>
          <p:cNvPr id="14" name="Rectangle 13"/>
          <p:cNvSpPr/>
          <p:nvPr/>
        </p:nvSpPr>
        <p:spPr>
          <a:xfrm>
            <a:off x="9731904" y="3223294"/>
            <a:ext cx="1963200" cy="756000"/>
          </a:xfrm>
          <a:prstGeom prst="rect">
            <a:avLst/>
          </a:prstGeom>
          <a:solidFill>
            <a:srgbClr val="73C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9673244" y="3240630"/>
            <a:ext cx="2223029" cy="756000"/>
          </a:xfrm>
          <a:prstGeom prst="rect">
            <a:avLst/>
          </a:prstGeom>
          <a:noFill/>
        </p:spPr>
        <p:txBody>
          <a:bodyPr wrap="square" rtlCol="0">
            <a:spAutoFit/>
          </a:bodyPr>
          <a:lstStyle/>
          <a:p>
            <a:r>
              <a:rPr lang="ka-GE" sz="1400" dirty="0">
                <a:solidFill>
                  <a:srgbClr val="1E2257"/>
                </a:solidFill>
                <a:latin typeface="BPG Nino Mtavruli" panose="02000806000000020004" pitchFamily="2" charset="0"/>
              </a:rPr>
              <a:t>მისამართი: ქ. </a:t>
            </a:r>
            <a:r>
              <a:rPr lang="ka-GE" sz="1400" dirty="0" smtClean="0">
                <a:solidFill>
                  <a:srgbClr val="1E2257"/>
                </a:solidFill>
                <a:latin typeface="BPG Nino Mtavruli" panose="02000806000000020004" pitchFamily="2" charset="0"/>
              </a:rPr>
              <a:t>თელავი,</a:t>
            </a:r>
            <a:r>
              <a:rPr lang="en-US" sz="1400" dirty="0" smtClean="0">
                <a:solidFill>
                  <a:srgbClr val="1E2257"/>
                </a:solidFill>
                <a:latin typeface="BPG Nino Mtavruli" panose="02000806000000020004" pitchFamily="2" charset="0"/>
              </a:rPr>
              <a:t/>
            </a:r>
            <a:br>
              <a:rPr lang="en-US" sz="1400" dirty="0" smtClean="0">
                <a:solidFill>
                  <a:srgbClr val="1E2257"/>
                </a:solidFill>
                <a:latin typeface="BPG Nino Mtavruli" panose="02000806000000020004" pitchFamily="2" charset="0"/>
              </a:rPr>
            </a:br>
            <a:r>
              <a:rPr lang="ka-GE" sz="1400" dirty="0" smtClean="0">
                <a:solidFill>
                  <a:srgbClr val="1E2257"/>
                </a:solidFill>
                <a:latin typeface="BPG Nino Mtavruli" panose="02000806000000020004" pitchFamily="2" charset="0"/>
              </a:rPr>
              <a:t> აღმაშენებლის ქ</a:t>
            </a:r>
            <a:r>
              <a:rPr lang="ka-GE" sz="1400" dirty="0">
                <a:solidFill>
                  <a:srgbClr val="1E2257"/>
                </a:solidFill>
                <a:latin typeface="BPG Nino Mtavruli" panose="02000806000000020004" pitchFamily="2" charset="0"/>
              </a:rPr>
              <a:t>. </a:t>
            </a:r>
            <a:r>
              <a:rPr lang="ka-GE" sz="1400" dirty="0" smtClean="0">
                <a:solidFill>
                  <a:srgbClr val="1E2257"/>
                </a:solidFill>
                <a:latin typeface="BPG Nino Mtavruli" panose="02000806000000020004" pitchFamily="2" charset="0"/>
              </a:rPr>
              <a:t>#41</a:t>
            </a:r>
            <a:endParaRPr lang="en-US" sz="1400" dirty="0">
              <a:solidFill>
                <a:srgbClr val="1E2257"/>
              </a:solidFill>
              <a:latin typeface="BPG Nino Mtavruli" panose="02000806000000020004" pitchFamily="2" charset="0"/>
            </a:endParaRPr>
          </a:p>
          <a:p>
            <a:r>
              <a:rPr lang="en-US" sz="1400" dirty="0">
                <a:solidFill>
                  <a:srgbClr val="1E2257"/>
                </a:solidFill>
                <a:latin typeface="BPG Nino Mtavruli" panose="02000806000000020004" pitchFamily="2" charset="0"/>
              </a:rPr>
              <a:t> </a:t>
            </a:r>
            <a:r>
              <a:rPr lang="ka-GE" sz="1400" dirty="0">
                <a:solidFill>
                  <a:srgbClr val="1E2257"/>
                </a:solidFill>
                <a:latin typeface="BPG Nino Mtavruli" panose="02000806000000020004" pitchFamily="2" charset="0"/>
              </a:rPr>
              <a:t>ტელ: </a:t>
            </a:r>
            <a:r>
              <a:rPr lang="en-US" sz="1400" dirty="0">
                <a:solidFill>
                  <a:srgbClr val="1E2257"/>
                </a:solidFill>
                <a:latin typeface="BPG Nino Mtavruli" panose="02000806000000020004" pitchFamily="2" charset="0"/>
              </a:rPr>
              <a:t>(995 </a:t>
            </a:r>
            <a:r>
              <a:rPr lang="ka-GE" sz="1400" dirty="0" smtClean="0">
                <a:solidFill>
                  <a:srgbClr val="1E2257"/>
                </a:solidFill>
                <a:latin typeface="BPG Nino Mtavruli" panose="02000806000000020004" pitchFamily="2" charset="0"/>
              </a:rPr>
              <a:t>577</a:t>
            </a:r>
            <a:r>
              <a:rPr lang="en-US" sz="1400" dirty="0" smtClean="0">
                <a:solidFill>
                  <a:srgbClr val="1E2257"/>
                </a:solidFill>
                <a:latin typeface="BPG Nino Mtavruli" panose="02000806000000020004" pitchFamily="2" charset="0"/>
              </a:rPr>
              <a:t>) </a:t>
            </a:r>
            <a:r>
              <a:rPr lang="ka-GE" sz="1400" dirty="0" smtClean="0">
                <a:solidFill>
                  <a:srgbClr val="1E2257"/>
                </a:solidFill>
                <a:latin typeface="BPG Nino Mtavruli" panose="02000806000000020004" pitchFamily="2" charset="0"/>
              </a:rPr>
              <a:t>748 877</a:t>
            </a:r>
            <a:endParaRPr lang="en-US" sz="1400" dirty="0">
              <a:solidFill>
                <a:srgbClr val="1E2257"/>
              </a:solidFill>
              <a:latin typeface="BPG Nino Mtavruli" panose="02000806000000020004" pitchFamily="2" charset="0"/>
            </a:endParaRPr>
          </a:p>
        </p:txBody>
      </p:sp>
    </p:spTree>
    <p:extLst>
      <p:ext uri="{BB962C8B-B14F-4D97-AF65-F5344CB8AC3E}">
        <p14:creationId xmlns:p14="http://schemas.microsoft.com/office/powerpoint/2010/main" val="131784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0536865" y="7527852"/>
            <a:ext cx="1456660" cy="308344"/>
            <a:chOff x="10536865" y="7527852"/>
            <a:chExt cx="1456660" cy="308344"/>
          </a:xfrm>
        </p:grpSpPr>
        <p:sp>
          <p:nvSpPr>
            <p:cNvPr id="3" name="Rectangle 2"/>
            <p:cNvSpPr/>
            <p:nvPr/>
          </p:nvSpPr>
          <p:spPr>
            <a:xfrm>
              <a:off x="10536865"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BPG Nino Mtavruli" panose="02000806000000020004" pitchFamily="2" charset="0"/>
              </a:endParaRPr>
            </a:p>
          </p:txBody>
        </p:sp>
        <p:sp>
          <p:nvSpPr>
            <p:cNvPr id="4" name="TextBox 3"/>
            <p:cNvSpPr txBox="1"/>
            <p:nvPr/>
          </p:nvSpPr>
          <p:spPr>
            <a:xfrm>
              <a:off x="10791347" y="7559197"/>
              <a:ext cx="950901" cy="276999"/>
            </a:xfrm>
            <a:prstGeom prst="rect">
              <a:avLst/>
            </a:prstGeom>
            <a:noFill/>
          </p:spPr>
          <p:txBody>
            <a:bodyPr wrap="none" rtlCol="0">
              <a:spAutoFit/>
            </a:bodyPr>
            <a:lstStyle/>
            <a:p>
              <a:r>
                <a:rPr lang="ka-GE" sz="1200" dirty="0" smtClean="0">
                  <a:solidFill>
                    <a:prstClr val="white"/>
                  </a:solidFill>
                  <a:latin typeface="BPG Nino Mtavruli" panose="02000806000000020004" pitchFamily="2" charset="0"/>
                </a:rPr>
                <a:t>გვერდი - 3</a:t>
              </a:r>
              <a:endParaRPr lang="en-US" sz="1200" dirty="0">
                <a:solidFill>
                  <a:prstClr val="white"/>
                </a:solidFill>
                <a:latin typeface="BPG Nino Mtavruli" panose="02000806000000020004" pitchFamily="2" charset="0"/>
              </a:endParaRPr>
            </a:p>
          </p:txBody>
        </p:sp>
      </p:grpSp>
      <p:grpSp>
        <p:nvGrpSpPr>
          <p:cNvPr id="5" name="Group 4"/>
          <p:cNvGrpSpPr/>
          <p:nvPr/>
        </p:nvGrpSpPr>
        <p:grpSpPr>
          <a:xfrm>
            <a:off x="10611297" y="7538484"/>
            <a:ext cx="1456660" cy="308344"/>
            <a:chOff x="10185994" y="7527852"/>
            <a:chExt cx="1456660" cy="308344"/>
          </a:xfrm>
        </p:grpSpPr>
        <p:sp>
          <p:nvSpPr>
            <p:cNvPr id="6" name="Rectangle 5"/>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BPG Nino Mtavruli" panose="02000806000000020004" pitchFamily="2" charset="0"/>
              </a:endParaRPr>
            </a:p>
          </p:txBody>
        </p:sp>
        <p:sp>
          <p:nvSpPr>
            <p:cNvPr id="7" name="TextBox 6"/>
            <p:cNvSpPr txBox="1"/>
            <p:nvPr/>
          </p:nvSpPr>
          <p:spPr>
            <a:xfrm>
              <a:off x="10791347" y="7559197"/>
              <a:ext cx="260008" cy="276999"/>
            </a:xfrm>
            <a:prstGeom prst="rect">
              <a:avLst/>
            </a:prstGeom>
            <a:noFill/>
          </p:spPr>
          <p:txBody>
            <a:bodyPr wrap="none" rtlCol="0">
              <a:spAutoFit/>
            </a:bodyPr>
            <a:lstStyle/>
            <a:p>
              <a:r>
                <a:rPr lang="ka-GE" sz="1200" dirty="0">
                  <a:solidFill>
                    <a:prstClr val="white"/>
                  </a:solidFill>
                  <a:latin typeface="BPG Nino Mtavruli" panose="02000806000000020004" pitchFamily="2" charset="0"/>
                </a:rPr>
                <a:t>3</a:t>
              </a:r>
              <a:endParaRPr lang="en-US" sz="1200" dirty="0">
                <a:solidFill>
                  <a:prstClr val="white"/>
                </a:solidFill>
                <a:latin typeface="BPG Nino Mtavruli" panose="02000806000000020004" pitchFamily="2" charset="0"/>
              </a:endParaRP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26" y="2442268"/>
            <a:ext cx="10058400" cy="62939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034" y="2431633"/>
            <a:ext cx="10857624" cy="652739"/>
          </a:xfrm>
          <a:prstGeom prst="rect">
            <a:avLst/>
          </a:prstGeom>
        </p:spPr>
      </p:pic>
    </p:spTree>
    <p:extLst>
      <p:ext uri="{BB962C8B-B14F-4D97-AF65-F5344CB8AC3E}">
        <p14:creationId xmlns:p14="http://schemas.microsoft.com/office/powerpoint/2010/main" val="299311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921257" y="3480993"/>
            <a:ext cx="3659976" cy="1754326"/>
          </a:xfrm>
          <a:prstGeom prst="rect">
            <a:avLst/>
          </a:prstGeom>
          <a:noFill/>
        </p:spPr>
        <p:txBody>
          <a:bodyPr wrap="none" rtlCol="0">
            <a:spAutoFit/>
          </a:bodyPr>
          <a:lstStyle/>
          <a:p>
            <a:r>
              <a:rPr lang="ka-GE" sz="3600" dirty="0" smtClean="0">
                <a:solidFill>
                  <a:srgbClr val="1E2257"/>
                </a:solidFill>
                <a:latin typeface="BPG Nino Mtavruli" panose="02000806000000020004" pitchFamily="2" charset="0"/>
              </a:rPr>
              <a:t>ჯანმრთელობის</a:t>
            </a:r>
          </a:p>
          <a:p>
            <a:r>
              <a:rPr lang="ka-GE" sz="3600" dirty="0" smtClean="0">
                <a:solidFill>
                  <a:srgbClr val="1E2257"/>
                </a:solidFill>
                <a:latin typeface="BPG Nino Mtavruli" panose="02000806000000020004" pitchFamily="2" charset="0"/>
              </a:rPr>
              <a:t>დაზღვევის</a:t>
            </a:r>
          </a:p>
          <a:p>
            <a:r>
              <a:rPr lang="ka-GE" sz="3600" dirty="0" smtClean="0">
                <a:solidFill>
                  <a:srgbClr val="1E2257"/>
                </a:solidFill>
                <a:latin typeface="BPG Nino Mtavruli" panose="02000806000000020004" pitchFamily="2" charset="0"/>
              </a:rPr>
              <a:t>შეთავაზება</a:t>
            </a:r>
            <a:endParaRPr lang="en-US" sz="3600" dirty="0">
              <a:solidFill>
                <a:srgbClr val="1E2257"/>
              </a:solidFill>
              <a:latin typeface="BPG Nino Mtavruli" panose="02000806000000020004" pitchFamily="2" charset="0"/>
            </a:endParaRPr>
          </a:p>
        </p:txBody>
      </p:sp>
      <p:sp>
        <p:nvSpPr>
          <p:cNvPr id="5" name="Rectangle 4"/>
          <p:cNvSpPr/>
          <p:nvPr/>
        </p:nvSpPr>
        <p:spPr>
          <a:xfrm>
            <a:off x="7561359" y="2866237"/>
            <a:ext cx="62186" cy="2721935"/>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35935" y="364608"/>
            <a:ext cx="7400262" cy="7725192"/>
          </a:xfrm>
          <a:prstGeom prst="rect">
            <a:avLst/>
          </a:prstGeom>
          <a:noFill/>
        </p:spPr>
        <p:txBody>
          <a:bodyPr wrap="square" rtlCol="0">
            <a:spAutoFit/>
          </a:bodyPr>
          <a:lstStyle/>
          <a:p>
            <a:endParaRPr lang="en-US" sz="1600" dirty="0">
              <a:latin typeface="BPG Arial" panose="020B0604020202020204" pitchFamily="34" charset="0"/>
              <a:cs typeface="BPG Arial" panose="020B0604020202020204" pitchFamily="34" charset="0"/>
            </a:endParaRPr>
          </a:p>
          <a:p>
            <a:r>
              <a:rPr lang="ka-GE" sz="1600" b="1" dirty="0" smtClean="0">
                <a:solidFill>
                  <a:srgbClr val="1E2257"/>
                </a:solidFill>
                <a:latin typeface="BPG Nino Mtavruli" panose="02000506000000020004" pitchFamily="2" charset="0"/>
                <a:cs typeface="BPG Arial" panose="020B0604020202020204" charset="0"/>
              </a:rPr>
              <a:t>პრაიმის უპირატესობები</a:t>
            </a:r>
          </a:p>
          <a:p>
            <a:endParaRPr lang="ka-GE" sz="1600" dirty="0" smtClean="0">
              <a:solidFill>
                <a:srgbClr val="1E2257"/>
              </a:solidFill>
              <a:latin typeface="BPG Nino Mtavruli" panose="02000806000000020004" pitchFamily="2" charset="0"/>
            </a:endParaRPr>
          </a:p>
          <a:p>
            <a:pPr marL="342900" indent="-342900">
              <a:buFont typeface="+mj-lt"/>
              <a:buAutoNum type="arabicPeriod"/>
            </a:pPr>
            <a:r>
              <a:rPr lang="ka-GE" sz="1600" dirty="0" smtClean="0">
                <a:solidFill>
                  <a:srgbClr val="1E2257"/>
                </a:solidFill>
                <a:latin typeface="BPG Arial" panose="020B0604020202020204" pitchFamily="34" charset="0"/>
                <a:cs typeface="BPG Arial" panose="020B0604020202020204" pitchFamily="34" charset="0"/>
              </a:rPr>
              <a:t>სააფთიაქო ქსელებში ელექტრონული მიმართვებით უზრუნველყობა;</a:t>
            </a:r>
          </a:p>
          <a:p>
            <a:pPr marL="342900" indent="-342900">
              <a:buFont typeface="+mj-lt"/>
              <a:buAutoNum type="arabicPeriod"/>
            </a:pPr>
            <a:endParaRPr lang="ka-GE" sz="1600" dirty="0">
              <a:solidFill>
                <a:srgbClr val="1E2257"/>
              </a:solidFill>
              <a:latin typeface="BPG Arial" panose="020B0604020202020204" pitchFamily="34" charset="0"/>
              <a:cs typeface="BPG Arial" panose="020B0604020202020204" pitchFamily="34" charset="0"/>
            </a:endParaRPr>
          </a:p>
          <a:p>
            <a:pPr marL="342900" indent="-342900">
              <a:buFont typeface="+mj-lt"/>
              <a:buAutoNum type="arabicPeriod"/>
            </a:pPr>
            <a:r>
              <a:rPr lang="ka-GE" sz="1600" dirty="0" smtClean="0">
                <a:solidFill>
                  <a:srgbClr val="1E2257"/>
                </a:solidFill>
                <a:latin typeface="BPG Arial" panose="020B0604020202020204" pitchFamily="34" charset="0"/>
                <a:cs typeface="BPG Arial" panose="020B0604020202020204" pitchFamily="34" charset="0"/>
              </a:rPr>
              <a:t>ონლაინ ანაზღაურება (ოფისში მოუსვლელად);</a:t>
            </a:r>
          </a:p>
          <a:p>
            <a:pPr marL="342900" indent="-342900">
              <a:buFont typeface="+mj-lt"/>
              <a:buAutoNum type="arabicPeriod"/>
            </a:pPr>
            <a:endParaRPr lang="ka-GE" sz="1600" dirty="0">
              <a:solidFill>
                <a:srgbClr val="1E2257"/>
              </a:solidFill>
              <a:latin typeface="BPG Arial" panose="020B0604020202020204" pitchFamily="34" charset="0"/>
              <a:cs typeface="BPG Arial" panose="020B0604020202020204" pitchFamily="34" charset="0"/>
            </a:endParaRPr>
          </a:p>
          <a:p>
            <a:pPr marL="342900" indent="-342900">
              <a:buFont typeface="+mj-lt"/>
              <a:buAutoNum type="arabicPeriod"/>
            </a:pPr>
            <a:r>
              <a:rPr lang="ka-GE" sz="1600" dirty="0" smtClean="0">
                <a:solidFill>
                  <a:srgbClr val="1E2257"/>
                </a:solidFill>
                <a:latin typeface="BPG Arial" panose="020B0604020202020204" pitchFamily="34" charset="0"/>
                <a:cs typeface="BPG Arial" panose="020B0604020202020204" pitchFamily="34" charset="0"/>
              </a:rPr>
              <a:t>პირადი მენეჯერის მომსახურება;</a:t>
            </a:r>
          </a:p>
          <a:p>
            <a:pPr marL="342900" indent="-342900">
              <a:buFont typeface="+mj-lt"/>
              <a:buAutoNum type="arabicPeriod"/>
            </a:pPr>
            <a:endParaRPr lang="ka-GE" sz="1600" dirty="0" smtClean="0">
              <a:solidFill>
                <a:srgbClr val="1E2257"/>
              </a:solidFill>
              <a:latin typeface="BPG Arial" panose="020B0604020202020204" pitchFamily="34" charset="0"/>
              <a:cs typeface="BPG Arial" panose="020B0604020202020204" pitchFamily="34" charset="0"/>
            </a:endParaRPr>
          </a:p>
          <a:p>
            <a:pPr marL="342900" indent="-342900">
              <a:buFont typeface="+mj-lt"/>
              <a:buAutoNum type="arabicPeriod"/>
            </a:pPr>
            <a:r>
              <a:rPr lang="ka-GE" sz="1600" dirty="0" smtClean="0">
                <a:solidFill>
                  <a:srgbClr val="1E2257"/>
                </a:solidFill>
                <a:latin typeface="BPG Arial" panose="020B0604020202020204" pitchFamily="34" charset="0"/>
                <a:cs typeface="BPG Arial" panose="020B0604020202020204" pitchFamily="34" charset="0"/>
              </a:rPr>
              <a:t>არარეგისტრირებული მედიკამენტების დაფინანსება; </a:t>
            </a:r>
          </a:p>
          <a:p>
            <a:pPr marL="342900" indent="-342900">
              <a:buFont typeface="+mj-lt"/>
              <a:buAutoNum type="arabicPeriod"/>
            </a:pPr>
            <a:endParaRPr lang="ka-GE" sz="1600" dirty="0">
              <a:solidFill>
                <a:srgbClr val="1E2257"/>
              </a:solidFill>
              <a:latin typeface="BPG Arial" panose="020B0604020202020204" pitchFamily="34" charset="0"/>
              <a:cs typeface="BPG Arial" panose="020B0604020202020204" pitchFamily="34" charset="0"/>
            </a:endParaRPr>
          </a:p>
          <a:p>
            <a:pPr marL="342900" indent="-342900">
              <a:buFont typeface="+mj-lt"/>
              <a:buAutoNum type="arabicPeriod"/>
            </a:pPr>
            <a:r>
              <a:rPr lang="ka-GE" sz="1600" dirty="0">
                <a:solidFill>
                  <a:srgbClr val="1E2257"/>
                </a:solidFill>
                <a:latin typeface="BPG Arial" panose="020B0604020202020204" pitchFamily="34" charset="0"/>
                <a:cs typeface="BPG Arial" panose="020B0604020202020204" pitchFamily="34" charset="0"/>
              </a:rPr>
              <a:t>აყვანილი ექიმის, ვიპ პალატის და გაუტკივარების ხარჯების დაფინანსება მშობიარობის დროს; </a:t>
            </a:r>
          </a:p>
          <a:p>
            <a:pPr marL="342900" indent="-342900">
              <a:buFont typeface="+mj-lt"/>
              <a:buAutoNum type="arabicPeriod"/>
            </a:pPr>
            <a:endParaRPr lang="ka-GE" sz="1600" dirty="0" smtClean="0">
              <a:solidFill>
                <a:srgbClr val="1E2257"/>
              </a:solidFill>
              <a:latin typeface="BPG Arial" panose="020B0604020202020204" pitchFamily="34" charset="0"/>
              <a:cs typeface="BPG Arial" panose="020B0604020202020204" pitchFamily="34" charset="0"/>
            </a:endParaRPr>
          </a:p>
          <a:p>
            <a:pPr marL="342900" indent="-342900">
              <a:buFont typeface="+mj-lt"/>
              <a:buAutoNum type="arabicPeriod"/>
            </a:pPr>
            <a:r>
              <a:rPr lang="ka-GE" sz="1600" dirty="0" smtClean="0">
                <a:solidFill>
                  <a:srgbClr val="1E2257"/>
                </a:solidFill>
                <a:latin typeface="BPG Arial" panose="020B0604020202020204" pitchFamily="34" charset="0"/>
                <a:cs typeface="BPG Arial" panose="020B0604020202020204" pitchFamily="34" charset="0"/>
              </a:rPr>
              <a:t>ენდოპროთეზირების ხარჯები, ამასთან ენდოპროთეზის ბრენდ ირჩევს თავად დაზღვეული; </a:t>
            </a:r>
          </a:p>
          <a:p>
            <a:pPr marL="342900" indent="-342900">
              <a:buFont typeface="+mj-lt"/>
              <a:buAutoNum type="arabicPeriod"/>
            </a:pPr>
            <a:endParaRPr lang="ka-GE" sz="1600" dirty="0">
              <a:solidFill>
                <a:srgbClr val="1E2257"/>
              </a:solidFill>
              <a:latin typeface="BPG Arial" panose="020B0604020202020204" pitchFamily="34" charset="0"/>
              <a:cs typeface="BPG Arial" panose="020B0604020202020204" pitchFamily="34" charset="0"/>
            </a:endParaRPr>
          </a:p>
          <a:p>
            <a:pPr marL="342900" indent="-342900">
              <a:buFont typeface="+mj-lt"/>
              <a:buAutoNum type="arabicPeriod"/>
            </a:pPr>
            <a:r>
              <a:rPr lang="ka-GE" sz="1600" dirty="0" smtClean="0">
                <a:solidFill>
                  <a:srgbClr val="1E2257"/>
                </a:solidFill>
                <a:latin typeface="BPG Arial" panose="020B0604020202020204" pitchFamily="34" charset="0"/>
                <a:cs typeface="BPG Arial" panose="020B0604020202020204" pitchFamily="34" charset="0"/>
              </a:rPr>
              <a:t>სისხლისა </a:t>
            </a:r>
            <a:r>
              <a:rPr lang="ka-GE" sz="1600" dirty="0">
                <a:solidFill>
                  <a:srgbClr val="1E2257"/>
                </a:solidFill>
                <a:latin typeface="BPG Arial" panose="020B0604020202020204" pitchFamily="34" charset="0"/>
                <a:cs typeface="BPG Arial" panose="020B0604020202020204" pitchFamily="34" charset="0"/>
              </a:rPr>
              <a:t>და სისხლმბადი დაავადებების </a:t>
            </a:r>
            <a:r>
              <a:rPr lang="ka-GE" sz="1600" dirty="0" smtClean="0">
                <a:solidFill>
                  <a:srgbClr val="1E2257"/>
                </a:solidFill>
                <a:latin typeface="BPG Arial" panose="020B0604020202020204" pitchFamily="34" charset="0"/>
                <a:cs typeface="BPG Arial" panose="020B0604020202020204" pitchFamily="34" charset="0"/>
              </a:rPr>
              <a:t>ხარჯების დაფინანსება; </a:t>
            </a:r>
          </a:p>
          <a:p>
            <a:pPr marL="342900" indent="-342900">
              <a:buFont typeface="+mj-lt"/>
              <a:buAutoNum type="arabicPeriod"/>
            </a:pPr>
            <a:endParaRPr lang="ka-GE" sz="1600" dirty="0" smtClean="0">
              <a:solidFill>
                <a:srgbClr val="1E2257"/>
              </a:solidFill>
              <a:latin typeface="BPG Arial" panose="020B0604020202020204" pitchFamily="34" charset="0"/>
              <a:cs typeface="BPG Arial" panose="020B0604020202020204" pitchFamily="34" charset="0"/>
            </a:endParaRPr>
          </a:p>
          <a:p>
            <a:pPr marL="342900" indent="-342900">
              <a:buFont typeface="+mj-lt"/>
              <a:buAutoNum type="arabicPeriod"/>
            </a:pPr>
            <a:r>
              <a:rPr lang="ka-GE" sz="1600" dirty="0" smtClean="0">
                <a:solidFill>
                  <a:srgbClr val="1E2257"/>
                </a:solidFill>
                <a:latin typeface="BPG Arial" panose="020B0604020202020204" pitchFamily="34" charset="0"/>
                <a:cs typeface="BPG Arial" panose="020B0604020202020204" pitchFamily="34" charset="0"/>
              </a:rPr>
              <a:t>სტომატოლოგიური </a:t>
            </a:r>
            <a:r>
              <a:rPr lang="ka-GE" sz="1600" dirty="0">
                <a:solidFill>
                  <a:srgbClr val="1E2257"/>
                </a:solidFill>
                <a:latin typeface="BPG Arial" panose="020B0604020202020204" pitchFamily="34" charset="0"/>
                <a:cs typeface="BPG Arial" panose="020B0604020202020204" pitchFamily="34" charset="0"/>
              </a:rPr>
              <a:t>მომსახურება არაპროვაიდერ კლინიკაში; </a:t>
            </a:r>
            <a:endParaRPr lang="ka-GE" sz="1600" dirty="0" smtClean="0">
              <a:solidFill>
                <a:srgbClr val="1E2257"/>
              </a:solidFill>
              <a:latin typeface="BPG Arial" panose="020B0604020202020204" pitchFamily="34" charset="0"/>
              <a:cs typeface="BPG Arial" panose="020B0604020202020204" pitchFamily="34" charset="0"/>
            </a:endParaRPr>
          </a:p>
          <a:p>
            <a:pPr marL="342900" indent="-342900">
              <a:buFont typeface="+mj-lt"/>
              <a:buAutoNum type="arabicPeriod"/>
            </a:pPr>
            <a:endParaRPr lang="ka-GE" sz="1600" dirty="0">
              <a:solidFill>
                <a:srgbClr val="1E2257"/>
              </a:solidFill>
              <a:latin typeface="BPG Arial" panose="020B0604020202020204" pitchFamily="34" charset="0"/>
              <a:cs typeface="BPG Arial" panose="020B0604020202020204" pitchFamily="34" charset="0"/>
            </a:endParaRPr>
          </a:p>
          <a:p>
            <a:pPr marL="342900" indent="-342900">
              <a:buFont typeface="+mj-lt"/>
              <a:buAutoNum type="arabicPeriod"/>
            </a:pPr>
            <a:r>
              <a:rPr lang="ka-GE" sz="1600" dirty="0" smtClean="0">
                <a:solidFill>
                  <a:srgbClr val="1E2257"/>
                </a:solidFill>
                <a:latin typeface="BPG Arial" panose="020B0604020202020204" pitchFamily="34" charset="0"/>
                <a:cs typeface="BPG Arial" panose="020B0604020202020204" pitchFamily="34" charset="0"/>
              </a:rPr>
              <a:t>ქრონიკული </a:t>
            </a:r>
            <a:r>
              <a:rPr lang="ka-GE" sz="1600" dirty="0">
                <a:solidFill>
                  <a:srgbClr val="1E2257"/>
                </a:solidFill>
                <a:latin typeface="BPG Arial" panose="020B0604020202020204" pitchFamily="34" charset="0"/>
                <a:cs typeface="BPG Arial" panose="020B0604020202020204" pitchFamily="34" charset="0"/>
              </a:rPr>
              <a:t>და დაზღვევამდე დამდგარი დაავადებების ხარჯები, გარდა გამონაკლისებში მითითებული მცირე ჩამონათვალისა; </a:t>
            </a:r>
            <a:endParaRPr lang="ka-GE" sz="1600" dirty="0" smtClean="0">
              <a:solidFill>
                <a:srgbClr val="1E2257"/>
              </a:solidFill>
              <a:latin typeface="BPG Arial" panose="020B0604020202020204" pitchFamily="34" charset="0"/>
              <a:cs typeface="BPG Arial" panose="020B0604020202020204" pitchFamily="34" charset="0"/>
            </a:endParaRPr>
          </a:p>
          <a:p>
            <a:pPr marL="342900" indent="-342900">
              <a:buFont typeface="+mj-lt"/>
              <a:buAutoNum type="arabicPeriod"/>
            </a:pPr>
            <a:endParaRPr lang="ka-GE" sz="1600" dirty="0">
              <a:solidFill>
                <a:srgbClr val="1E2257"/>
              </a:solidFill>
              <a:latin typeface="BPG Arial" panose="020B0604020202020204" pitchFamily="34" charset="0"/>
              <a:cs typeface="BPG Arial" panose="020B0604020202020204" pitchFamily="34" charset="0"/>
            </a:endParaRPr>
          </a:p>
          <a:p>
            <a:pPr marL="342900" indent="-342900">
              <a:buFont typeface="+mj-lt"/>
              <a:buAutoNum type="arabicPeriod"/>
            </a:pPr>
            <a:r>
              <a:rPr lang="ka-GE" sz="1600" dirty="0" smtClean="0">
                <a:solidFill>
                  <a:srgbClr val="1E2257"/>
                </a:solidFill>
                <a:latin typeface="BPG Arial" panose="020B0604020202020204" pitchFamily="34" charset="0"/>
                <a:cs typeface="BPG Arial" panose="020B0604020202020204" pitchFamily="34" charset="0"/>
              </a:rPr>
              <a:t>ნებისმიერი </a:t>
            </a:r>
            <a:r>
              <a:rPr lang="ka-GE" sz="1600" dirty="0">
                <a:solidFill>
                  <a:srgbClr val="1E2257"/>
                </a:solidFill>
                <a:latin typeface="BPG Arial" panose="020B0604020202020204" pitchFamily="34" charset="0"/>
                <a:cs typeface="BPG Arial" panose="020B0604020202020204" pitchFamily="34" charset="0"/>
              </a:rPr>
              <a:t>მაღალტექნოლოგიური კვლევის ხარჯები </a:t>
            </a:r>
            <a:r>
              <a:rPr lang="en-US" sz="1600" dirty="0">
                <a:solidFill>
                  <a:srgbClr val="1E2257"/>
                </a:solidFill>
                <a:latin typeface="BPG Arial" panose="020B0604020202020204" pitchFamily="34" charset="0"/>
                <a:cs typeface="BPG Arial" panose="020B0604020202020204" pitchFamily="34" charset="0"/>
              </a:rPr>
              <a:t>CT, MRT, PET-CT; </a:t>
            </a:r>
            <a:endParaRPr lang="ka-GE" sz="1600" dirty="0" smtClean="0">
              <a:solidFill>
                <a:srgbClr val="1E2257"/>
              </a:solidFill>
              <a:latin typeface="BPG Arial" panose="020B0604020202020204" pitchFamily="34" charset="0"/>
              <a:cs typeface="BPG Arial" panose="020B0604020202020204" pitchFamily="34" charset="0"/>
            </a:endParaRPr>
          </a:p>
          <a:p>
            <a:pPr marL="342900" indent="-342900">
              <a:buFont typeface="+mj-lt"/>
              <a:buAutoNum type="arabicPeriod"/>
            </a:pPr>
            <a:endParaRPr lang="en-US" sz="1600" dirty="0">
              <a:solidFill>
                <a:srgbClr val="1E2257"/>
              </a:solidFill>
              <a:latin typeface="BPG Arial" panose="020B0604020202020204" pitchFamily="34" charset="0"/>
              <a:cs typeface="BPG Arial" panose="020B0604020202020204" pitchFamily="34" charset="0"/>
            </a:endParaRPr>
          </a:p>
          <a:p>
            <a:pPr marL="342900" indent="-342900">
              <a:buFont typeface="+mj-lt"/>
              <a:buAutoNum type="arabicPeriod"/>
            </a:pPr>
            <a:r>
              <a:rPr lang="ka-GE" sz="1600" dirty="0" smtClean="0">
                <a:solidFill>
                  <a:srgbClr val="1E2257"/>
                </a:solidFill>
                <a:latin typeface="BPG Arial" panose="020B0604020202020204" pitchFamily="34" charset="0"/>
                <a:cs typeface="BPG Arial" panose="020B0604020202020204" pitchFamily="34" charset="0"/>
              </a:rPr>
              <a:t>კორონაროგრაფიის</a:t>
            </a:r>
            <a:r>
              <a:rPr lang="ka-GE" sz="1600" dirty="0">
                <a:solidFill>
                  <a:srgbClr val="1E2257"/>
                </a:solidFill>
                <a:latin typeface="BPG Arial" panose="020B0604020202020204" pitchFamily="34" charset="0"/>
                <a:cs typeface="BPG Arial" panose="020B0604020202020204" pitchFamily="34" charset="0"/>
              </a:rPr>
              <a:t>, სტენტირების და შუნტირების ხარჯები; </a:t>
            </a:r>
            <a:endParaRPr lang="ka-GE" sz="1600" dirty="0" smtClean="0">
              <a:solidFill>
                <a:srgbClr val="1E2257"/>
              </a:solidFill>
              <a:latin typeface="BPG Arial" panose="020B0604020202020204" pitchFamily="34" charset="0"/>
              <a:cs typeface="BPG Arial" panose="020B0604020202020204" pitchFamily="34" charset="0"/>
            </a:endParaRPr>
          </a:p>
          <a:p>
            <a:pPr marL="342900" indent="-342900">
              <a:buFont typeface="+mj-lt"/>
              <a:buAutoNum type="arabicPeriod"/>
            </a:pPr>
            <a:endParaRPr lang="ka-GE" sz="1600" dirty="0">
              <a:solidFill>
                <a:srgbClr val="1E2257"/>
              </a:solidFill>
              <a:latin typeface="BPG Arial" panose="020B0604020202020204" pitchFamily="34" charset="0"/>
              <a:cs typeface="BPG Arial" panose="020B0604020202020204" pitchFamily="34" charset="0"/>
            </a:endParaRPr>
          </a:p>
        </p:txBody>
      </p:sp>
      <p:sp>
        <p:nvSpPr>
          <p:cNvPr id="6" name="Rectangle 5"/>
          <p:cNvSpPr/>
          <p:nvPr/>
        </p:nvSpPr>
        <p:spPr>
          <a:xfrm>
            <a:off x="597032" y="935661"/>
            <a:ext cx="4240781" cy="67419"/>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0611297" y="7538484"/>
            <a:ext cx="1456660" cy="308344"/>
            <a:chOff x="10185994" y="7527852"/>
            <a:chExt cx="1456660" cy="308344"/>
          </a:xfrm>
        </p:grpSpPr>
        <p:sp>
          <p:nvSpPr>
            <p:cNvPr id="8" name="Rectangle 7"/>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9" name="TextBox 8"/>
            <p:cNvSpPr txBox="1"/>
            <p:nvPr/>
          </p:nvSpPr>
          <p:spPr>
            <a:xfrm>
              <a:off x="10791347" y="7559197"/>
              <a:ext cx="258404" cy="276999"/>
            </a:xfrm>
            <a:prstGeom prst="rect">
              <a:avLst/>
            </a:prstGeom>
            <a:noFill/>
          </p:spPr>
          <p:txBody>
            <a:bodyPr wrap="none" rtlCol="0">
              <a:spAutoFit/>
            </a:bodyPr>
            <a:lstStyle/>
            <a:p>
              <a:r>
                <a:rPr lang="en-US" sz="1200" dirty="0">
                  <a:solidFill>
                    <a:schemeClr val="bg1"/>
                  </a:solidFill>
                  <a:latin typeface="BPG Nino Mtavruli" panose="02000806000000020004" pitchFamily="2" charset="0"/>
                </a:rPr>
                <a:t>4</a:t>
              </a:r>
            </a:p>
          </p:txBody>
        </p:sp>
      </p:grpSp>
    </p:spTree>
    <p:extLst>
      <p:ext uri="{BB962C8B-B14F-4D97-AF65-F5344CB8AC3E}">
        <p14:creationId xmlns:p14="http://schemas.microsoft.com/office/powerpoint/2010/main" val="4067192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0611297" y="7538484"/>
            <a:ext cx="1456660" cy="308344"/>
            <a:chOff x="10185994" y="7527852"/>
            <a:chExt cx="1456660" cy="308344"/>
          </a:xfrm>
        </p:grpSpPr>
        <p:sp>
          <p:nvSpPr>
            <p:cNvPr id="7" name="Rectangle 6"/>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8" name="TextBox 7"/>
            <p:cNvSpPr txBox="1"/>
            <p:nvPr/>
          </p:nvSpPr>
          <p:spPr>
            <a:xfrm>
              <a:off x="10791347" y="7559197"/>
              <a:ext cx="258404" cy="276999"/>
            </a:xfrm>
            <a:prstGeom prst="rect">
              <a:avLst/>
            </a:prstGeom>
            <a:noFill/>
          </p:spPr>
          <p:txBody>
            <a:bodyPr wrap="none" rtlCol="0">
              <a:spAutoFit/>
            </a:bodyPr>
            <a:lstStyle/>
            <a:p>
              <a:r>
                <a:rPr lang="en-US" sz="1200" dirty="0">
                  <a:solidFill>
                    <a:schemeClr val="bg1"/>
                  </a:solidFill>
                  <a:latin typeface="BPG Nino Mtavruli" panose="02000806000000020004" pitchFamily="2" charset="0"/>
                </a:rPr>
                <a:t>5</a:t>
              </a:r>
            </a:p>
          </p:txBody>
        </p:sp>
      </p:grpSp>
      <p:sp>
        <p:nvSpPr>
          <p:cNvPr id="9" name="TextBox 8"/>
          <p:cNvSpPr txBox="1"/>
          <p:nvPr/>
        </p:nvSpPr>
        <p:spPr>
          <a:xfrm>
            <a:off x="520995" y="489091"/>
            <a:ext cx="6602819" cy="707886"/>
          </a:xfrm>
          <a:prstGeom prst="rect">
            <a:avLst/>
          </a:prstGeom>
          <a:noFill/>
        </p:spPr>
        <p:txBody>
          <a:bodyPr wrap="square" rtlCol="0">
            <a:spAutoFit/>
          </a:bodyPr>
          <a:lstStyle/>
          <a:p>
            <a:endParaRPr lang="en-US" sz="1600" dirty="0">
              <a:latin typeface="BPG Arial" panose="020B0604020202020204" pitchFamily="34" charset="0"/>
              <a:cs typeface="BPG Arial" panose="020B0604020202020204" pitchFamily="34" charset="0"/>
            </a:endParaRPr>
          </a:p>
          <a:p>
            <a:r>
              <a:rPr lang="en-US" sz="2400" b="1" dirty="0" smtClean="0">
                <a:solidFill>
                  <a:srgbClr val="1E2257"/>
                </a:solidFill>
                <a:latin typeface="BPG Nino Mtavruli" panose="02000806000000020004" pitchFamily="2" charset="0"/>
              </a:rPr>
              <a:t>ს</a:t>
            </a:r>
            <a:r>
              <a:rPr lang="ka-GE" sz="2400" b="1" dirty="0" smtClean="0">
                <a:solidFill>
                  <a:srgbClr val="1E2257"/>
                </a:solidFill>
                <a:latin typeface="BPG Nino Mtavruli" panose="02000806000000020004" pitchFamily="2" charset="0"/>
              </a:rPr>
              <a:t>ადაზღვევო სერვისები</a:t>
            </a:r>
          </a:p>
        </p:txBody>
      </p:sp>
      <p:sp>
        <p:nvSpPr>
          <p:cNvPr id="10" name="Rectangle 9"/>
          <p:cNvSpPr/>
          <p:nvPr/>
        </p:nvSpPr>
        <p:spPr>
          <a:xfrm>
            <a:off x="597032" y="1148317"/>
            <a:ext cx="3420000" cy="67419"/>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10"/>
          <p:cNvGraphicFramePr/>
          <p:nvPr>
            <p:extLst>
              <p:ext uri="{D42A27DB-BD31-4B8C-83A1-F6EECF244321}">
                <p14:modId xmlns:p14="http://schemas.microsoft.com/office/powerpoint/2010/main" val="2568040347"/>
              </p:ext>
            </p:extLst>
          </p:nvPr>
        </p:nvGraphicFramePr>
        <p:xfrm>
          <a:off x="5280800" y="1488655"/>
          <a:ext cx="5757976" cy="3025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660385127"/>
              </p:ext>
            </p:extLst>
          </p:nvPr>
        </p:nvGraphicFramePr>
        <p:xfrm>
          <a:off x="5280800" y="4352724"/>
          <a:ext cx="5757976" cy="30259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24131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921257" y="3480993"/>
            <a:ext cx="3659976" cy="1754326"/>
          </a:xfrm>
          <a:prstGeom prst="rect">
            <a:avLst/>
          </a:prstGeom>
          <a:noFill/>
        </p:spPr>
        <p:txBody>
          <a:bodyPr wrap="none" rtlCol="0">
            <a:spAutoFit/>
          </a:bodyPr>
          <a:lstStyle/>
          <a:p>
            <a:r>
              <a:rPr lang="ka-GE" sz="3600" dirty="0" smtClean="0">
                <a:solidFill>
                  <a:srgbClr val="1E2257"/>
                </a:solidFill>
                <a:latin typeface="BPG Nino Mtavruli" panose="02000806000000020004" pitchFamily="2" charset="0"/>
              </a:rPr>
              <a:t>ჯანმრთელობის</a:t>
            </a:r>
          </a:p>
          <a:p>
            <a:r>
              <a:rPr lang="ka-GE" sz="3600" dirty="0" smtClean="0">
                <a:solidFill>
                  <a:srgbClr val="1E2257"/>
                </a:solidFill>
                <a:latin typeface="BPG Nino Mtavruli" panose="02000806000000020004" pitchFamily="2" charset="0"/>
              </a:rPr>
              <a:t>დაზღვევის</a:t>
            </a:r>
          </a:p>
          <a:p>
            <a:r>
              <a:rPr lang="ka-GE" sz="3600" dirty="0" smtClean="0">
                <a:solidFill>
                  <a:srgbClr val="1E2257"/>
                </a:solidFill>
                <a:latin typeface="BPG Nino Mtavruli" panose="02000806000000020004" pitchFamily="2" charset="0"/>
              </a:rPr>
              <a:t>შეთავაზება</a:t>
            </a:r>
            <a:endParaRPr lang="en-US" sz="3600" dirty="0">
              <a:solidFill>
                <a:srgbClr val="1E2257"/>
              </a:solidFill>
              <a:latin typeface="BPG Nino Mtavruli" panose="02000806000000020004" pitchFamily="2" charset="0"/>
            </a:endParaRPr>
          </a:p>
        </p:txBody>
      </p:sp>
      <p:sp>
        <p:nvSpPr>
          <p:cNvPr id="5" name="Rectangle 4"/>
          <p:cNvSpPr/>
          <p:nvPr/>
        </p:nvSpPr>
        <p:spPr>
          <a:xfrm>
            <a:off x="7561359" y="2866237"/>
            <a:ext cx="62186" cy="2721935"/>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0611297" y="7538484"/>
            <a:ext cx="1456660" cy="308344"/>
            <a:chOff x="10185994" y="7527852"/>
            <a:chExt cx="1456660" cy="308344"/>
          </a:xfrm>
        </p:grpSpPr>
        <p:sp>
          <p:nvSpPr>
            <p:cNvPr id="7" name="Rectangle 6"/>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8" name="TextBox 7"/>
            <p:cNvSpPr txBox="1"/>
            <p:nvPr/>
          </p:nvSpPr>
          <p:spPr>
            <a:xfrm>
              <a:off x="10791347" y="7559197"/>
              <a:ext cx="258404" cy="276999"/>
            </a:xfrm>
            <a:prstGeom prst="rect">
              <a:avLst/>
            </a:prstGeom>
            <a:noFill/>
          </p:spPr>
          <p:txBody>
            <a:bodyPr wrap="none" rtlCol="0">
              <a:spAutoFit/>
            </a:bodyPr>
            <a:lstStyle/>
            <a:p>
              <a:r>
                <a:rPr lang="en-US" sz="1200" dirty="0">
                  <a:solidFill>
                    <a:schemeClr val="bg1"/>
                  </a:solidFill>
                  <a:latin typeface="BPG Nino Mtavruli" panose="02000806000000020004" pitchFamily="2" charset="0"/>
                </a:rPr>
                <a:t>6</a:t>
              </a:r>
            </a:p>
          </p:txBody>
        </p:sp>
      </p:grpSp>
      <p:graphicFrame>
        <p:nvGraphicFramePr>
          <p:cNvPr id="2" name="Table 1"/>
          <p:cNvGraphicFramePr>
            <a:graphicFrameLocks noGrp="1"/>
          </p:cNvGraphicFramePr>
          <p:nvPr>
            <p:extLst>
              <p:ext uri="{D42A27DB-BD31-4B8C-83A1-F6EECF244321}">
                <p14:modId xmlns:p14="http://schemas.microsoft.com/office/powerpoint/2010/main" val="3221458211"/>
              </p:ext>
            </p:extLst>
          </p:nvPr>
        </p:nvGraphicFramePr>
        <p:xfrm>
          <a:off x="509387" y="430395"/>
          <a:ext cx="6752651" cy="7405799"/>
        </p:xfrm>
        <a:graphic>
          <a:graphicData uri="http://schemas.openxmlformats.org/drawingml/2006/table">
            <a:tbl>
              <a:tblPr/>
              <a:tblGrid>
                <a:gridCol w="4259735"/>
                <a:gridCol w="1246458"/>
                <a:gridCol w="1246458"/>
              </a:tblGrid>
              <a:tr h="305789">
                <a:tc rowSpan="2">
                  <a:txBody>
                    <a:bodyPr/>
                    <a:lstStyle/>
                    <a:p>
                      <a:pPr algn="ctr" rtl="0" fontAlgn="ctr"/>
                      <a:r>
                        <a:rPr lang="ka-GE" sz="1300" b="1" i="0" u="none" strike="noStrike" dirty="0">
                          <a:solidFill>
                            <a:srgbClr val="FFFFFF"/>
                          </a:solidFill>
                          <a:effectLst/>
                          <a:latin typeface="BPG Nino Mtavruli" panose="020B0604020202020204" charset="0"/>
                        </a:rPr>
                        <a:t>პაკეტი - </a:t>
                      </a:r>
                      <a:r>
                        <a:rPr lang="ka-GE" sz="1300" b="1" i="0" u="none" strike="noStrike" dirty="0" smtClean="0">
                          <a:solidFill>
                            <a:srgbClr val="FFFFFF"/>
                          </a:solidFill>
                          <a:effectLst/>
                          <a:latin typeface="BPG Nino Mtavruli" panose="020B0604020202020204" charset="0"/>
                        </a:rPr>
                        <a:t>ბაზისი</a:t>
                      </a:r>
                      <a:endParaRPr lang="ka-GE" sz="1300" b="1" i="0" u="none" strike="noStrike" dirty="0">
                        <a:solidFill>
                          <a:srgbClr val="FFFFFF"/>
                        </a:solidFill>
                        <a:effectLst/>
                        <a:latin typeface="BPG Nino Mtavruli" panose="020B0604020202020204" charset="0"/>
                      </a:endParaRP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E2257"/>
                    </a:solidFill>
                  </a:tcPr>
                </a:tc>
                <a:tc>
                  <a:txBody>
                    <a:bodyPr/>
                    <a:lstStyle/>
                    <a:p>
                      <a:pPr algn="ctr" rtl="0" fontAlgn="ctr"/>
                      <a:r>
                        <a:rPr lang="en-US" sz="1300" b="1" i="0" u="none" strike="noStrike">
                          <a:solidFill>
                            <a:srgbClr val="FFFFFF"/>
                          </a:solidFill>
                          <a:effectLst/>
                          <a:latin typeface="BPG Nino Mtavruli" panose="020B0604020202020204" charset="0"/>
                        </a:rPr>
                        <a:t>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E2257"/>
                    </a:solidFill>
                  </a:tcPr>
                </a:tc>
                <a:tc>
                  <a:txBody>
                    <a:bodyPr/>
                    <a:lstStyle/>
                    <a:p>
                      <a:pPr algn="ctr" rtl="0" fontAlgn="ctr"/>
                      <a:r>
                        <a:rPr lang="en-US" sz="1300" b="1" i="0" u="none" strike="noStrike">
                          <a:solidFill>
                            <a:srgbClr val="FFFFFF"/>
                          </a:solidFill>
                          <a:effectLst/>
                          <a:latin typeface="BPG Nino Mtavruli" panose="020B0604020202020204" charset="0"/>
                        </a:rPr>
                        <a:t> </a:t>
                      </a:r>
                    </a:p>
                  </a:txBody>
                  <a:tcPr marL="6655" marR="6655" marT="665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E2257"/>
                    </a:solidFill>
                  </a:tcPr>
                </a:tc>
              </a:tr>
              <a:tr h="401348">
                <a:tc vMerge="1">
                  <a:txBody>
                    <a:bodyPr/>
                    <a:lstStyle/>
                    <a:p>
                      <a:endParaRPr lang="en-US"/>
                    </a:p>
                  </a:txBody>
                  <a:tcPr/>
                </a:tc>
                <a:tc>
                  <a:txBody>
                    <a:bodyPr/>
                    <a:lstStyle/>
                    <a:p>
                      <a:pPr algn="ctr" rtl="0" fontAlgn="ctr"/>
                      <a:r>
                        <a:rPr lang="ka-GE" sz="1000" b="0" i="0" u="none" strike="noStrike" dirty="0">
                          <a:solidFill>
                            <a:srgbClr val="000000"/>
                          </a:solidFill>
                          <a:effectLst/>
                          <a:latin typeface="Sylfaen" panose="010A0502050306030303" pitchFamily="18" charset="0"/>
                        </a:rPr>
                        <a:t>დაფარვის %</a:t>
                      </a:r>
                    </a:p>
                  </a:txBody>
                  <a:tcPr marL="6655" marR="6655" marT="665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ctr" rtl="0" fontAlgn="ctr"/>
                      <a:r>
                        <a:rPr lang="ka-GE" sz="1000" b="0" i="0" u="none" strike="noStrike" dirty="0">
                          <a:solidFill>
                            <a:srgbClr val="000000"/>
                          </a:solidFill>
                          <a:effectLst/>
                          <a:latin typeface="Sylfaen" panose="010A0502050306030303" pitchFamily="18" charset="0"/>
                        </a:rPr>
                        <a:t> ლიმიტი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10230">
                <a:tc>
                  <a:txBody>
                    <a:bodyPr/>
                    <a:lstStyle/>
                    <a:p>
                      <a:pPr algn="l" rtl="0" fontAlgn="ctr"/>
                      <a:r>
                        <a:rPr lang="ka-GE" sz="1000" b="0" i="0" u="none" strike="noStrike" dirty="0">
                          <a:solidFill>
                            <a:srgbClr val="000000"/>
                          </a:solidFill>
                          <a:effectLst/>
                          <a:latin typeface="BPG Arial" panose="020B0604020202020204" pitchFamily="34" charset="0"/>
                        </a:rPr>
                        <a:t>24 საათიანი საინფორმაციო სამსახური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ოჯახის ექიმის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სასწრაფო სამედიცინო დახმარება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პროფილაქტიკური სამედიცინო შემოწმება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წელიწადში ერთხელ</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dirty="0">
                          <a:solidFill>
                            <a:srgbClr val="000000"/>
                          </a:solidFill>
                          <a:effectLst/>
                          <a:latin typeface="BPG Arial" panose="020B0604020202020204" pitchFamily="34" charset="0"/>
                        </a:rPr>
                        <a:t>ამბულატორიული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გადაუდებელი ამბულატორია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100%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Calibri" panose="020F0502020204030204" pitchFamily="34" charset="0"/>
                        </a:rPr>
                        <a:t>ულიმიტო</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34456">
                <a:tc>
                  <a:txBody>
                    <a:bodyPr/>
                    <a:lstStyle/>
                    <a:p>
                      <a:pPr algn="l" rtl="0" fontAlgn="ctr"/>
                      <a:r>
                        <a:rPr lang="ka-GE" sz="1000" b="0" i="0" u="none" strike="noStrike" dirty="0">
                          <a:solidFill>
                            <a:srgbClr val="000000"/>
                          </a:solidFill>
                          <a:effectLst/>
                          <a:latin typeface="BPG Arial" panose="020B0604020202020204" pitchFamily="34" charset="0"/>
                        </a:rPr>
                        <a:t>გეგმიური ამბულატორია (პრიორიტეტულ კლინიკებში)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50%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Calibri" panose="020F0502020204030204" pitchFamily="34" charset="0"/>
                        </a:rPr>
                        <a:t>800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გეგმიური ამბულატორია (თავისუფალი არჩევანი)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40%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მედიკამენტების ანაზღაურება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40%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800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ctr" rtl="0" fontAlgn="ctr"/>
                      <a:r>
                        <a:rPr lang="ka-GE" sz="1000" b="0" i="0" u="none" strike="noStrike" dirty="0">
                          <a:solidFill>
                            <a:srgbClr val="000000"/>
                          </a:solidFill>
                          <a:effectLst/>
                          <a:latin typeface="BPG Arial" panose="020B0604020202020204" pitchFamily="34" charset="0"/>
                        </a:rPr>
                        <a:t>ჰოსპიტალური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ჰოსპიტალიზაცია უბედური შემთხვევის გამო</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6000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გადაუდებელი ჰოსპიტალიზაცია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5000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გეგმიური ჰოსპიტალიზაცია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dirty="0">
                          <a:solidFill>
                            <a:srgbClr val="000000"/>
                          </a:solidFill>
                          <a:effectLst/>
                          <a:latin typeface="Sylfaen" panose="010A0502050306030303" pitchFamily="18" charset="0"/>
                        </a:rPr>
                        <a:t>4000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დღის სტაციონარი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Sylfaen" panose="010A0502050306030303" pitchFamily="18" charset="0"/>
                        </a:rPr>
                        <a:t>40%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კარდიოქირურგია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Sylfaen" panose="010A0502050306030303" pitchFamily="18" charset="0"/>
                        </a:rPr>
                        <a:t>100%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3000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ონკოლოგია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Sylfaen" panose="010A0502050306030303" pitchFamily="18" charset="0"/>
                        </a:rPr>
                        <a:t>100%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ორსულობა/მშობიარობა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dirty="0">
                          <a:solidFill>
                            <a:srgbClr val="FFFFFF"/>
                          </a:solidFill>
                          <a:effectLst/>
                          <a:latin typeface="Sylfaen" panose="010A0502050306030303" pitchFamily="18" charset="0"/>
                        </a:rPr>
                        <a:t>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ორსულობა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Sylfaen" panose="010A0502050306030303" pitchFamily="18" charset="0"/>
                        </a:rPr>
                        <a:t>100%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500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მშობიარობა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Sylfaen" panose="010A0502050306030303" pitchFamily="18" charset="0"/>
                        </a:rPr>
                        <a:t>100%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სტომატოლოგიური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dirty="0">
                          <a:solidFill>
                            <a:srgbClr val="FFFFFF"/>
                          </a:solidFill>
                          <a:effectLst/>
                          <a:latin typeface="Sylfaen" panose="010A0502050306030303" pitchFamily="18" charset="0"/>
                        </a:rPr>
                        <a:t>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გადაუდებელი სტომატოლოგია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Sylfaen" panose="010A0502050306030303" pitchFamily="18" charset="0"/>
                        </a:rPr>
                        <a:t>100%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dirty="0">
                          <a:solidFill>
                            <a:srgbClr val="000000"/>
                          </a:solidFill>
                          <a:effectLst/>
                          <a:latin typeface="Sylfaen" panose="010A0502050306030303" pitchFamily="18" charset="0"/>
                        </a:rPr>
                        <a:t>ულიმიტო</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გეგმიური სტომატოლოგია პროვაიდერ კლინიკაში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Sylfaen" panose="010A0502050306030303" pitchFamily="18" charset="0"/>
                        </a:rPr>
                        <a:t>40%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dirty="0">
                          <a:solidFill>
                            <a:srgbClr val="000000"/>
                          </a:solidFill>
                          <a:effectLst/>
                          <a:latin typeface="Sylfaen" panose="010A0502050306030303" pitchFamily="18" charset="0"/>
                        </a:rPr>
                        <a:t>500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34456">
                <a:tc>
                  <a:txBody>
                    <a:bodyPr/>
                    <a:lstStyle/>
                    <a:p>
                      <a:pPr algn="l" rtl="0" fontAlgn="ctr"/>
                      <a:r>
                        <a:rPr lang="ka-GE" sz="1000" b="0" i="0" u="none" strike="noStrike">
                          <a:solidFill>
                            <a:srgbClr val="000000"/>
                          </a:solidFill>
                          <a:effectLst/>
                          <a:latin typeface="BPG Arial" panose="020B0604020202020204" pitchFamily="34" charset="0"/>
                        </a:rPr>
                        <a:t>გეგმიური სტომატოლოგია არაპროვაიდერ კლინიკაში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dirty="0">
                          <a:solidFill>
                            <a:srgbClr val="000000"/>
                          </a:solidFill>
                          <a:effectLst/>
                          <a:latin typeface="Sylfaen" panose="010A0502050306030303" pitchFamily="18" charset="0"/>
                        </a:rPr>
                        <a:t>20%</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334456">
                <a:tc>
                  <a:txBody>
                    <a:bodyPr/>
                    <a:lstStyle/>
                    <a:p>
                      <a:pPr algn="l" rtl="0" fontAlgn="ctr"/>
                      <a:r>
                        <a:rPr lang="ka-GE" sz="1000" b="0" i="0" u="none" strike="noStrike">
                          <a:solidFill>
                            <a:srgbClr val="000000"/>
                          </a:solidFill>
                          <a:effectLst/>
                          <a:latin typeface="BPG Arial" panose="020B0604020202020204" pitchFamily="34" charset="0"/>
                        </a:rPr>
                        <a:t>ორთოპედია-ორთოდონტია-იმპლანტაცია (ფასდაკლება პროვაიდერ  კლინიკებში)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dirty="0">
                          <a:solidFill>
                            <a:srgbClr val="000000"/>
                          </a:solidFill>
                          <a:effectLst/>
                          <a:latin typeface="Sylfaen" panose="010A0502050306030303" pitchFamily="18" charset="0"/>
                        </a:rPr>
                        <a:t>20-60% ფასდაკლება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დამატებითი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dirty="0">
                          <a:solidFill>
                            <a:srgbClr val="FFFFFF"/>
                          </a:solidFill>
                          <a:effectLst/>
                          <a:latin typeface="Sylfaen" panose="010A0502050306030303" pitchFamily="18" charset="0"/>
                        </a:rPr>
                        <a:t>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სამკურნალო-გამაჯანსაღებელი პროცედურები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dirty="0">
                          <a:solidFill>
                            <a:srgbClr val="000000"/>
                          </a:solidFill>
                          <a:effectLst/>
                          <a:latin typeface="Sylfaen" panose="010A0502050306030303" pitchFamily="18" charset="0"/>
                        </a:rPr>
                        <a:t>10-30% ფასდაკლება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334456">
                <a:tc>
                  <a:txBody>
                    <a:bodyPr/>
                    <a:lstStyle/>
                    <a:p>
                      <a:pPr algn="l" rtl="0" fontAlgn="ctr"/>
                      <a:r>
                        <a:rPr lang="ka-GE" sz="1000" b="0" i="0" u="none" strike="noStrike">
                          <a:solidFill>
                            <a:srgbClr val="000000"/>
                          </a:solidFill>
                          <a:effectLst/>
                          <a:latin typeface="BPG Arial" panose="020B0604020202020204" pitchFamily="34" charset="0"/>
                        </a:rPr>
                        <a:t>სამოგზაურო დაზღვევა (მხოლოდ თანამშრომლებისთვის)</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dirty="0">
                          <a:solidFill>
                            <a:srgbClr val="000000"/>
                          </a:solidFill>
                          <a:effectLst/>
                          <a:latin typeface="Sylfaen" panose="010A0502050306030303" pitchFamily="18" charset="0"/>
                        </a:rPr>
                        <a:t>1 კვირა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 ყოველთვიური შესატანი ერთ პირზე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b"/>
                      <a:r>
                        <a:rPr lang="en-US" sz="1000" b="1" i="0" u="none" strike="noStrike" dirty="0">
                          <a:solidFill>
                            <a:srgbClr val="000000"/>
                          </a:solidFill>
                          <a:effectLst/>
                          <a:latin typeface="Calibri" panose="020F0502020204030204" pitchFamily="34" charset="0"/>
                        </a:rPr>
                        <a:t>25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334456">
                <a:tc>
                  <a:txBody>
                    <a:bodyPr/>
                    <a:lstStyle/>
                    <a:p>
                      <a:pPr algn="ctr" rtl="0" fontAlgn="ctr"/>
                      <a:r>
                        <a:rPr lang="ka-GE" sz="1000" b="0" i="0" u="none" strike="noStrike">
                          <a:solidFill>
                            <a:srgbClr val="000000"/>
                          </a:solidFill>
                          <a:effectLst/>
                          <a:latin typeface="BPG Arial" panose="020B0604020202020204" pitchFamily="34" charset="0"/>
                        </a:rPr>
                        <a:t> ყოველთვიური შესატანი ორ წევრიან ოჯახზე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en-US" sz="1000" b="1" i="0" u="none" strike="noStrike">
                          <a:solidFill>
                            <a:srgbClr val="000000"/>
                          </a:solidFill>
                          <a:effectLst/>
                          <a:latin typeface="Calibri" panose="020F0502020204030204" pitchFamily="34" charset="0"/>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 ყოველთვიური შესატანი ოჯახზე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b"/>
                      <a:r>
                        <a:rPr lang="en-US" sz="1000" b="1" i="0" u="none" strike="noStrike" dirty="0">
                          <a:solidFill>
                            <a:srgbClr val="000000"/>
                          </a:solidFill>
                          <a:effectLst/>
                          <a:latin typeface="Calibri" panose="020F0502020204030204" pitchFamily="34" charset="0"/>
                        </a:rPr>
                        <a:t>80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024149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21257" y="3480993"/>
            <a:ext cx="3659976" cy="1754326"/>
          </a:xfrm>
          <a:prstGeom prst="rect">
            <a:avLst/>
          </a:prstGeom>
          <a:noFill/>
        </p:spPr>
        <p:txBody>
          <a:bodyPr wrap="none" rtlCol="0">
            <a:spAutoFit/>
          </a:bodyPr>
          <a:lstStyle/>
          <a:p>
            <a:r>
              <a:rPr lang="ka-GE" sz="3600" dirty="0" smtClean="0">
                <a:solidFill>
                  <a:srgbClr val="1E2257"/>
                </a:solidFill>
                <a:latin typeface="BPG Nino Mtavruli" panose="02000806000000020004" pitchFamily="2" charset="0"/>
              </a:rPr>
              <a:t>ჯანმრთელობის</a:t>
            </a:r>
          </a:p>
          <a:p>
            <a:r>
              <a:rPr lang="ka-GE" sz="3600" dirty="0" smtClean="0">
                <a:solidFill>
                  <a:srgbClr val="1E2257"/>
                </a:solidFill>
                <a:latin typeface="BPG Nino Mtavruli" panose="02000806000000020004" pitchFamily="2" charset="0"/>
              </a:rPr>
              <a:t>დაზღვევის</a:t>
            </a:r>
          </a:p>
          <a:p>
            <a:r>
              <a:rPr lang="ka-GE" sz="3600" dirty="0" smtClean="0">
                <a:solidFill>
                  <a:srgbClr val="1E2257"/>
                </a:solidFill>
                <a:latin typeface="BPG Nino Mtavruli" panose="02000806000000020004" pitchFamily="2" charset="0"/>
              </a:rPr>
              <a:t>შეთავაზება</a:t>
            </a:r>
            <a:endParaRPr lang="en-US" sz="3600" dirty="0">
              <a:solidFill>
                <a:srgbClr val="1E2257"/>
              </a:solidFill>
              <a:latin typeface="BPG Nino Mtavruli" panose="02000806000000020004" pitchFamily="2" charset="0"/>
            </a:endParaRPr>
          </a:p>
        </p:txBody>
      </p:sp>
      <p:sp>
        <p:nvSpPr>
          <p:cNvPr id="5" name="Rectangle 4"/>
          <p:cNvSpPr/>
          <p:nvPr/>
        </p:nvSpPr>
        <p:spPr>
          <a:xfrm>
            <a:off x="7561359" y="2866237"/>
            <a:ext cx="62186" cy="2721935"/>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0611297" y="7538484"/>
            <a:ext cx="1456660" cy="308344"/>
            <a:chOff x="10185994" y="7527852"/>
            <a:chExt cx="1456660" cy="308344"/>
          </a:xfrm>
        </p:grpSpPr>
        <p:sp>
          <p:nvSpPr>
            <p:cNvPr id="7" name="Rectangle 6"/>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8" name="TextBox 7"/>
            <p:cNvSpPr txBox="1"/>
            <p:nvPr/>
          </p:nvSpPr>
          <p:spPr>
            <a:xfrm>
              <a:off x="10791347" y="7559197"/>
              <a:ext cx="258404" cy="276999"/>
            </a:xfrm>
            <a:prstGeom prst="rect">
              <a:avLst/>
            </a:prstGeom>
            <a:noFill/>
          </p:spPr>
          <p:txBody>
            <a:bodyPr wrap="none" rtlCol="0">
              <a:spAutoFit/>
            </a:bodyPr>
            <a:lstStyle/>
            <a:p>
              <a:r>
                <a:rPr lang="en-US" sz="1200" dirty="0">
                  <a:solidFill>
                    <a:schemeClr val="bg1"/>
                  </a:solidFill>
                  <a:latin typeface="BPG Nino Mtavruli" panose="02000806000000020004" pitchFamily="2" charset="0"/>
                </a:rPr>
                <a:t>6</a:t>
              </a:r>
            </a:p>
          </p:txBody>
        </p:sp>
      </p:grpSp>
      <p:graphicFrame>
        <p:nvGraphicFramePr>
          <p:cNvPr id="2" name="Table 1"/>
          <p:cNvGraphicFramePr>
            <a:graphicFrameLocks noGrp="1"/>
          </p:cNvGraphicFramePr>
          <p:nvPr>
            <p:extLst>
              <p:ext uri="{D42A27DB-BD31-4B8C-83A1-F6EECF244321}">
                <p14:modId xmlns:p14="http://schemas.microsoft.com/office/powerpoint/2010/main" val="3802701962"/>
              </p:ext>
            </p:extLst>
          </p:nvPr>
        </p:nvGraphicFramePr>
        <p:xfrm>
          <a:off x="509387" y="430395"/>
          <a:ext cx="6752651" cy="7405799"/>
        </p:xfrm>
        <a:graphic>
          <a:graphicData uri="http://schemas.openxmlformats.org/drawingml/2006/table">
            <a:tbl>
              <a:tblPr/>
              <a:tblGrid>
                <a:gridCol w="4259735"/>
                <a:gridCol w="1246458"/>
                <a:gridCol w="1246458"/>
              </a:tblGrid>
              <a:tr h="305789">
                <a:tc rowSpan="2">
                  <a:txBody>
                    <a:bodyPr/>
                    <a:lstStyle/>
                    <a:p>
                      <a:pPr algn="ctr" rtl="0" fontAlgn="ctr"/>
                      <a:r>
                        <a:rPr lang="ka-GE" sz="1300" b="1" i="0" u="none" strike="noStrike" dirty="0">
                          <a:solidFill>
                            <a:srgbClr val="FFFFFF"/>
                          </a:solidFill>
                          <a:effectLst/>
                          <a:latin typeface="BPG Nino Mtavruli" panose="020B0604020202020204" charset="0"/>
                        </a:rPr>
                        <a:t>პაკეტი - </a:t>
                      </a:r>
                      <a:r>
                        <a:rPr lang="ka-GE" sz="1300" b="1" i="0" u="none" strike="noStrike" dirty="0" smtClean="0">
                          <a:solidFill>
                            <a:srgbClr val="FFFFFF"/>
                          </a:solidFill>
                          <a:effectLst/>
                          <a:latin typeface="BPG Nino Mtavruli" panose="020B0604020202020204" charset="0"/>
                        </a:rPr>
                        <a:t>მედიუმი</a:t>
                      </a:r>
                      <a:endParaRPr lang="ka-GE" sz="1300" b="1" i="0" u="none" strike="noStrike" dirty="0">
                        <a:solidFill>
                          <a:srgbClr val="FFFFFF"/>
                        </a:solidFill>
                        <a:effectLst/>
                        <a:latin typeface="BPG Nino Mtavruli" panose="020B0604020202020204" charset="0"/>
                      </a:endParaRP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E2257"/>
                    </a:solidFill>
                  </a:tcPr>
                </a:tc>
                <a:tc>
                  <a:txBody>
                    <a:bodyPr/>
                    <a:lstStyle/>
                    <a:p>
                      <a:pPr algn="ctr" rtl="0" fontAlgn="ctr"/>
                      <a:r>
                        <a:rPr lang="en-US" sz="1300" b="1" i="0" u="none" strike="noStrike">
                          <a:solidFill>
                            <a:srgbClr val="FFFFFF"/>
                          </a:solidFill>
                          <a:effectLst/>
                          <a:latin typeface="BPG Nino Mtavruli" panose="020B0604020202020204" charset="0"/>
                        </a:rPr>
                        <a:t>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E2257"/>
                    </a:solidFill>
                  </a:tcPr>
                </a:tc>
                <a:tc>
                  <a:txBody>
                    <a:bodyPr/>
                    <a:lstStyle/>
                    <a:p>
                      <a:pPr algn="ctr" rtl="0" fontAlgn="ctr"/>
                      <a:r>
                        <a:rPr lang="en-US" sz="1300" b="1" i="0" u="none" strike="noStrike">
                          <a:solidFill>
                            <a:srgbClr val="FFFFFF"/>
                          </a:solidFill>
                          <a:effectLst/>
                          <a:latin typeface="BPG Nino Mtavruli" panose="020B0604020202020204" charset="0"/>
                        </a:rPr>
                        <a:t> </a:t>
                      </a:r>
                    </a:p>
                  </a:txBody>
                  <a:tcPr marL="6655" marR="6655" marT="665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E2257"/>
                    </a:solidFill>
                  </a:tcPr>
                </a:tc>
              </a:tr>
              <a:tr h="401348">
                <a:tc vMerge="1">
                  <a:txBody>
                    <a:bodyPr/>
                    <a:lstStyle/>
                    <a:p>
                      <a:endParaRPr lang="en-US"/>
                    </a:p>
                  </a:txBody>
                  <a:tcPr/>
                </a:tc>
                <a:tc>
                  <a:txBody>
                    <a:bodyPr/>
                    <a:lstStyle/>
                    <a:p>
                      <a:pPr algn="ctr" rtl="0" fontAlgn="ctr"/>
                      <a:r>
                        <a:rPr lang="ka-GE" sz="1000" b="0" i="0" u="none" strike="noStrike" dirty="0">
                          <a:solidFill>
                            <a:srgbClr val="000000"/>
                          </a:solidFill>
                          <a:effectLst/>
                          <a:latin typeface="Sylfaen" panose="010A0502050306030303" pitchFamily="18" charset="0"/>
                        </a:rPr>
                        <a:t>დაფარვის %</a:t>
                      </a:r>
                    </a:p>
                  </a:txBody>
                  <a:tcPr marL="9525" marR="9525" marT="952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ctr" rtl="0" fontAlgn="ctr"/>
                      <a:r>
                        <a:rPr lang="ka-GE" sz="1000" b="0" i="0" u="none" strike="noStrike">
                          <a:solidFill>
                            <a:srgbClr val="000000"/>
                          </a:solidFill>
                          <a:effectLst/>
                          <a:latin typeface="Sylfaen" panose="010A0502050306030303" pitchFamily="18" charset="0"/>
                        </a:rPr>
                        <a:t> ლიმიტი (ლარი)</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10230">
                <a:tc>
                  <a:txBody>
                    <a:bodyPr/>
                    <a:lstStyle/>
                    <a:p>
                      <a:pPr algn="l" rtl="0" fontAlgn="ctr"/>
                      <a:r>
                        <a:rPr lang="ka-GE" sz="1000" b="0" i="0" u="none" strike="noStrike" dirty="0">
                          <a:solidFill>
                            <a:srgbClr val="000000"/>
                          </a:solidFill>
                          <a:effectLst/>
                          <a:latin typeface="BPG Arial" panose="020B0604020202020204" pitchFamily="34" charset="0"/>
                        </a:rPr>
                        <a:t>24 საათიანი საინფორმაციო სამსახური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ოჯახის ექიმის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სასწრაფო სამედიცინო დახმარება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პროფილაქტიკური სამედიცინო შემოწმება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წელიწადში ერთხელ</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dirty="0">
                          <a:solidFill>
                            <a:srgbClr val="000000"/>
                          </a:solidFill>
                          <a:effectLst/>
                          <a:latin typeface="BPG Arial" panose="020B0604020202020204" pitchFamily="34" charset="0"/>
                        </a:rPr>
                        <a:t>ამბულატორიული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გადაუდებელი ამბულატორია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Calibri" panose="020F0502020204030204" pitchFamily="34"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34456">
                <a:tc>
                  <a:txBody>
                    <a:bodyPr/>
                    <a:lstStyle/>
                    <a:p>
                      <a:pPr algn="l" rtl="0" fontAlgn="ctr"/>
                      <a:r>
                        <a:rPr lang="ka-GE" sz="1000" b="0" i="0" u="none" strike="noStrike" dirty="0">
                          <a:solidFill>
                            <a:srgbClr val="000000"/>
                          </a:solidFill>
                          <a:effectLst/>
                          <a:latin typeface="BPG Arial" panose="020B0604020202020204" pitchFamily="34" charset="0"/>
                        </a:rPr>
                        <a:t>გეგმიური ამბულატორია (პრიორიტეტულ კლინიკებში)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Calibri" panose="020F0502020204030204" pitchFamily="34" charset="0"/>
                        </a:rPr>
                        <a:t>1200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გეგმიური ამბულატორია (თავისუფალი არჩევანი)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მედიკამენტების ანაზღაურება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1200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ctr" rtl="0" fontAlgn="ctr"/>
                      <a:r>
                        <a:rPr lang="ka-GE" sz="1000" b="0" i="0" u="none" strike="noStrike" dirty="0">
                          <a:solidFill>
                            <a:srgbClr val="000000"/>
                          </a:solidFill>
                          <a:effectLst/>
                          <a:latin typeface="BPG Arial" panose="020B0604020202020204" pitchFamily="34" charset="0"/>
                        </a:rPr>
                        <a:t>ჰოსპიტალური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ჰოსპიტალიზაცია უბედური შემთხვევის გამო</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8000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გადაუდებელი ჰოსპიტალიზაცია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6000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გეგმიური ჰოსპიტალიზაცია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5000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დღის სტაციონარი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კარდიოქირურგია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4000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ონკოლოგია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ორსულობა/მშობიარობა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ორსულობა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600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მშობიარობა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სტომატოლოგიური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გადაუდებელი სტომატოლოგია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გეგმიური სტომატოლოგია პროვაიდერ კლინიკაში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800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34456">
                <a:tc>
                  <a:txBody>
                    <a:bodyPr/>
                    <a:lstStyle/>
                    <a:p>
                      <a:pPr algn="l" rtl="0" fontAlgn="ctr"/>
                      <a:r>
                        <a:rPr lang="ka-GE" sz="1000" b="0" i="0" u="none" strike="noStrike">
                          <a:solidFill>
                            <a:srgbClr val="000000"/>
                          </a:solidFill>
                          <a:effectLst/>
                          <a:latin typeface="BPG Arial" panose="020B0604020202020204" pitchFamily="34" charset="0"/>
                        </a:rPr>
                        <a:t>გეგმიური სტომატოლოგია არაპროვაიდერ კლინიკაში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334456">
                <a:tc>
                  <a:txBody>
                    <a:bodyPr/>
                    <a:lstStyle/>
                    <a:p>
                      <a:pPr algn="l" rtl="0" fontAlgn="ctr"/>
                      <a:r>
                        <a:rPr lang="ka-GE" sz="1000" b="0" i="0" u="none" strike="noStrike">
                          <a:solidFill>
                            <a:srgbClr val="000000"/>
                          </a:solidFill>
                          <a:effectLst/>
                          <a:latin typeface="BPG Arial" panose="020B0604020202020204" pitchFamily="34" charset="0"/>
                        </a:rPr>
                        <a:t>ორთოპედია-ორთოდონტია-იმპლანტაცია (ფასდაკლება პროვაიდერ  კლინიკებში)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20-60% ფასდაკლება</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დამატებითი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სამკურნალო-გამაჯანსაღებელი პროცედურები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10-30% ფასდაკლება</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334456">
                <a:tc>
                  <a:txBody>
                    <a:bodyPr/>
                    <a:lstStyle/>
                    <a:p>
                      <a:pPr algn="l" rtl="0" fontAlgn="ctr"/>
                      <a:r>
                        <a:rPr lang="ka-GE" sz="1000" b="0" i="0" u="none" strike="noStrike">
                          <a:solidFill>
                            <a:srgbClr val="000000"/>
                          </a:solidFill>
                          <a:effectLst/>
                          <a:latin typeface="BPG Arial" panose="020B0604020202020204" pitchFamily="34" charset="0"/>
                        </a:rPr>
                        <a:t>სამოგზაურო დაზღვევა (მხოლოდ თანამშრომლებისთვის)</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1 კვირა</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 ყოველთვიური შესატანი ერთ პირზე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b"/>
                      <a:r>
                        <a:rPr lang="en-US" sz="1000" b="1" i="0" u="none" strike="noStrike" dirty="0" smtClean="0">
                          <a:solidFill>
                            <a:srgbClr val="000000"/>
                          </a:solidFill>
                          <a:effectLst/>
                          <a:latin typeface="Calibri" panose="020F0502020204030204" pitchFamily="34" charset="0"/>
                        </a:rPr>
                        <a:t>40</a:t>
                      </a:r>
                      <a:endParaRPr lang="en-US"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334456">
                <a:tc>
                  <a:txBody>
                    <a:bodyPr/>
                    <a:lstStyle/>
                    <a:p>
                      <a:pPr algn="ctr" rtl="0" fontAlgn="ctr"/>
                      <a:r>
                        <a:rPr lang="ka-GE" sz="1000" b="0" i="0" u="none" strike="noStrike">
                          <a:solidFill>
                            <a:srgbClr val="000000"/>
                          </a:solidFill>
                          <a:effectLst/>
                          <a:latin typeface="BPG Arial" panose="020B0604020202020204" pitchFamily="34" charset="0"/>
                        </a:rPr>
                        <a:t> ყოველთვიური შესატანი ორ წევრიან ოჯახზე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en-US" sz="1000" b="1" i="0" u="none" strike="noStrike" dirty="0" smtClean="0">
                          <a:solidFill>
                            <a:srgbClr val="000000"/>
                          </a:solidFill>
                          <a:effectLst/>
                          <a:latin typeface="Calibri" panose="020F0502020204030204" pitchFamily="34" charset="0"/>
                        </a:rPr>
                        <a:t>80</a:t>
                      </a:r>
                      <a:endParaRPr lang="en-US"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 ყოველთვიური შესატანი ოჯახზე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b"/>
                      <a:r>
                        <a:rPr lang="en-US" sz="1000" b="1" i="0" u="none" strike="noStrike" dirty="0" smtClean="0">
                          <a:solidFill>
                            <a:srgbClr val="000000"/>
                          </a:solidFill>
                          <a:effectLst/>
                          <a:latin typeface="Calibri" panose="020F0502020204030204" pitchFamily="34" charset="0"/>
                        </a:rPr>
                        <a:t>128</a:t>
                      </a:r>
                      <a:endParaRPr lang="en-US"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2831489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21257" y="3480993"/>
            <a:ext cx="3659976" cy="1754326"/>
          </a:xfrm>
          <a:prstGeom prst="rect">
            <a:avLst/>
          </a:prstGeom>
          <a:noFill/>
        </p:spPr>
        <p:txBody>
          <a:bodyPr wrap="none" rtlCol="0">
            <a:spAutoFit/>
          </a:bodyPr>
          <a:lstStyle/>
          <a:p>
            <a:r>
              <a:rPr lang="ka-GE" sz="3600" dirty="0" smtClean="0">
                <a:solidFill>
                  <a:srgbClr val="1E2257"/>
                </a:solidFill>
                <a:latin typeface="BPG Nino Mtavruli" panose="02000806000000020004" pitchFamily="2" charset="0"/>
              </a:rPr>
              <a:t>ჯანმრთელობის</a:t>
            </a:r>
          </a:p>
          <a:p>
            <a:r>
              <a:rPr lang="ka-GE" sz="3600" dirty="0" smtClean="0">
                <a:solidFill>
                  <a:srgbClr val="1E2257"/>
                </a:solidFill>
                <a:latin typeface="BPG Nino Mtavruli" panose="02000806000000020004" pitchFamily="2" charset="0"/>
              </a:rPr>
              <a:t>დაზღვევის</a:t>
            </a:r>
          </a:p>
          <a:p>
            <a:r>
              <a:rPr lang="ka-GE" sz="3600" dirty="0" smtClean="0">
                <a:solidFill>
                  <a:srgbClr val="1E2257"/>
                </a:solidFill>
                <a:latin typeface="BPG Nino Mtavruli" panose="02000806000000020004" pitchFamily="2" charset="0"/>
              </a:rPr>
              <a:t>შეთავაზება</a:t>
            </a:r>
            <a:endParaRPr lang="en-US" sz="3600" dirty="0">
              <a:solidFill>
                <a:srgbClr val="1E2257"/>
              </a:solidFill>
              <a:latin typeface="BPG Nino Mtavruli" panose="02000806000000020004" pitchFamily="2" charset="0"/>
            </a:endParaRPr>
          </a:p>
        </p:txBody>
      </p:sp>
      <p:sp>
        <p:nvSpPr>
          <p:cNvPr id="5" name="Rectangle 4"/>
          <p:cNvSpPr/>
          <p:nvPr/>
        </p:nvSpPr>
        <p:spPr>
          <a:xfrm>
            <a:off x="7561359" y="2866237"/>
            <a:ext cx="62186" cy="2721935"/>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0611297" y="7538484"/>
            <a:ext cx="1456660" cy="308344"/>
            <a:chOff x="10185994" y="7527852"/>
            <a:chExt cx="1456660" cy="308344"/>
          </a:xfrm>
        </p:grpSpPr>
        <p:sp>
          <p:nvSpPr>
            <p:cNvPr id="7" name="Rectangle 6"/>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8" name="TextBox 7"/>
            <p:cNvSpPr txBox="1"/>
            <p:nvPr/>
          </p:nvSpPr>
          <p:spPr>
            <a:xfrm>
              <a:off x="10791347" y="7559197"/>
              <a:ext cx="258404" cy="276999"/>
            </a:xfrm>
            <a:prstGeom prst="rect">
              <a:avLst/>
            </a:prstGeom>
            <a:noFill/>
          </p:spPr>
          <p:txBody>
            <a:bodyPr wrap="none" rtlCol="0">
              <a:spAutoFit/>
            </a:bodyPr>
            <a:lstStyle/>
            <a:p>
              <a:r>
                <a:rPr lang="en-US" sz="1200" dirty="0">
                  <a:solidFill>
                    <a:schemeClr val="bg1"/>
                  </a:solidFill>
                  <a:latin typeface="BPG Nino Mtavruli" panose="02000806000000020004" pitchFamily="2" charset="0"/>
                </a:rPr>
                <a:t>6</a:t>
              </a:r>
            </a:p>
          </p:txBody>
        </p:sp>
      </p:grpSp>
      <p:graphicFrame>
        <p:nvGraphicFramePr>
          <p:cNvPr id="2" name="Table 1"/>
          <p:cNvGraphicFramePr>
            <a:graphicFrameLocks noGrp="1"/>
          </p:cNvGraphicFramePr>
          <p:nvPr>
            <p:extLst>
              <p:ext uri="{D42A27DB-BD31-4B8C-83A1-F6EECF244321}">
                <p14:modId xmlns:p14="http://schemas.microsoft.com/office/powerpoint/2010/main" val="3983894191"/>
              </p:ext>
            </p:extLst>
          </p:nvPr>
        </p:nvGraphicFramePr>
        <p:xfrm>
          <a:off x="509387" y="430395"/>
          <a:ext cx="6752651" cy="7405799"/>
        </p:xfrm>
        <a:graphic>
          <a:graphicData uri="http://schemas.openxmlformats.org/drawingml/2006/table">
            <a:tbl>
              <a:tblPr/>
              <a:tblGrid>
                <a:gridCol w="4259735"/>
                <a:gridCol w="1246458"/>
                <a:gridCol w="1246458"/>
              </a:tblGrid>
              <a:tr h="305789">
                <a:tc rowSpan="2">
                  <a:txBody>
                    <a:bodyPr/>
                    <a:lstStyle/>
                    <a:p>
                      <a:pPr algn="ctr" rtl="0" fontAlgn="ctr"/>
                      <a:r>
                        <a:rPr lang="ka-GE" sz="1300" b="1" i="0" u="none" strike="noStrike" dirty="0">
                          <a:solidFill>
                            <a:srgbClr val="FFFFFF"/>
                          </a:solidFill>
                          <a:effectLst/>
                          <a:latin typeface="BPG Nino Mtavruli" panose="020B0604020202020204" charset="0"/>
                        </a:rPr>
                        <a:t>პაკეტი - </a:t>
                      </a:r>
                      <a:r>
                        <a:rPr lang="ka-GE" sz="1300" b="1" i="0" u="none" strike="noStrike" dirty="0" smtClean="0">
                          <a:solidFill>
                            <a:srgbClr val="FFFFFF"/>
                          </a:solidFill>
                          <a:effectLst/>
                          <a:latin typeface="BPG Nino Mtavruli" panose="020B0604020202020204" charset="0"/>
                        </a:rPr>
                        <a:t>უნივერსალი</a:t>
                      </a:r>
                      <a:endParaRPr lang="ka-GE" sz="1300" b="1" i="0" u="none" strike="noStrike" dirty="0">
                        <a:solidFill>
                          <a:srgbClr val="FFFFFF"/>
                        </a:solidFill>
                        <a:effectLst/>
                        <a:latin typeface="BPG Nino Mtavruli" panose="020B0604020202020204" charset="0"/>
                      </a:endParaRP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E2257"/>
                    </a:solidFill>
                  </a:tcPr>
                </a:tc>
                <a:tc>
                  <a:txBody>
                    <a:bodyPr/>
                    <a:lstStyle/>
                    <a:p>
                      <a:pPr algn="ctr" rtl="0" fontAlgn="ctr"/>
                      <a:r>
                        <a:rPr lang="en-US" sz="1300" b="1" i="0" u="none" strike="noStrike">
                          <a:solidFill>
                            <a:srgbClr val="FFFFFF"/>
                          </a:solidFill>
                          <a:effectLst/>
                          <a:latin typeface="BPG Nino Mtavruli" panose="020B0604020202020204" charset="0"/>
                        </a:rPr>
                        <a:t>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E2257"/>
                    </a:solidFill>
                  </a:tcPr>
                </a:tc>
                <a:tc>
                  <a:txBody>
                    <a:bodyPr/>
                    <a:lstStyle/>
                    <a:p>
                      <a:pPr algn="ctr" rtl="0" fontAlgn="ctr"/>
                      <a:r>
                        <a:rPr lang="en-US" sz="1300" b="1" i="0" u="none" strike="noStrike">
                          <a:solidFill>
                            <a:srgbClr val="FFFFFF"/>
                          </a:solidFill>
                          <a:effectLst/>
                          <a:latin typeface="BPG Nino Mtavruli" panose="020B0604020202020204" charset="0"/>
                        </a:rPr>
                        <a:t> </a:t>
                      </a:r>
                    </a:p>
                  </a:txBody>
                  <a:tcPr marL="6655" marR="6655" marT="665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E2257"/>
                    </a:solidFill>
                  </a:tcPr>
                </a:tc>
              </a:tr>
              <a:tr h="401348">
                <a:tc vMerge="1">
                  <a:txBody>
                    <a:bodyPr/>
                    <a:lstStyle/>
                    <a:p>
                      <a:endParaRPr lang="en-US"/>
                    </a:p>
                  </a:txBody>
                  <a:tcPr/>
                </a:tc>
                <a:tc>
                  <a:txBody>
                    <a:bodyPr/>
                    <a:lstStyle/>
                    <a:p>
                      <a:pPr algn="ctr" rtl="0" fontAlgn="ctr"/>
                      <a:r>
                        <a:rPr lang="ka-GE" sz="1000" b="0" i="0" u="none" strike="noStrike" dirty="0">
                          <a:solidFill>
                            <a:srgbClr val="000000"/>
                          </a:solidFill>
                          <a:effectLst/>
                          <a:latin typeface="Sylfaen" panose="010A0502050306030303" pitchFamily="18" charset="0"/>
                        </a:rPr>
                        <a:t>დაფარვის %</a:t>
                      </a:r>
                    </a:p>
                  </a:txBody>
                  <a:tcPr marL="9525" marR="9525" marT="952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ctr" rtl="0" fontAlgn="ctr"/>
                      <a:r>
                        <a:rPr lang="ka-GE" sz="1000" b="0" i="0" u="none" strike="noStrike">
                          <a:solidFill>
                            <a:srgbClr val="000000"/>
                          </a:solidFill>
                          <a:effectLst/>
                          <a:latin typeface="Sylfaen" panose="010A0502050306030303" pitchFamily="18" charset="0"/>
                        </a:rPr>
                        <a:t> ლიმიტი (ლარი)</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10230">
                <a:tc>
                  <a:txBody>
                    <a:bodyPr/>
                    <a:lstStyle/>
                    <a:p>
                      <a:pPr algn="l" rtl="0" fontAlgn="ctr"/>
                      <a:r>
                        <a:rPr lang="ka-GE" sz="1000" b="0" i="0" u="none" strike="noStrike" dirty="0">
                          <a:solidFill>
                            <a:srgbClr val="000000"/>
                          </a:solidFill>
                          <a:effectLst/>
                          <a:latin typeface="BPG Arial" panose="020B0604020202020204" pitchFamily="34" charset="0"/>
                        </a:rPr>
                        <a:t>24 საათიანი საინფორმაციო სამსახური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ოჯახის ექიმის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სასწრაფო სამედიცინო დახმარება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პროფილაქტიკური სამედიცინო შემოწმება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წელიწადში ერთხელ</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dirty="0">
                          <a:solidFill>
                            <a:srgbClr val="000000"/>
                          </a:solidFill>
                          <a:effectLst/>
                          <a:latin typeface="BPG Arial" panose="020B0604020202020204" pitchFamily="34" charset="0"/>
                        </a:rPr>
                        <a:t>ამბულატორიული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გადაუდებელი ამბულატორია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Calibri" panose="020F0502020204030204" pitchFamily="34"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34456">
                <a:tc>
                  <a:txBody>
                    <a:bodyPr/>
                    <a:lstStyle/>
                    <a:p>
                      <a:pPr algn="l" rtl="0" fontAlgn="ctr"/>
                      <a:r>
                        <a:rPr lang="ka-GE" sz="1000" b="0" i="0" u="none" strike="noStrike" dirty="0">
                          <a:solidFill>
                            <a:srgbClr val="000000"/>
                          </a:solidFill>
                          <a:effectLst/>
                          <a:latin typeface="BPG Arial" panose="020B0604020202020204" pitchFamily="34" charset="0"/>
                        </a:rPr>
                        <a:t>გეგმიური ამბულატორია (პრიორიტეტულ კლინიკებში)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Calibri" panose="020F0502020204030204" pitchFamily="34" charset="0"/>
                        </a:rPr>
                        <a:t>1500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გეგმიური ამბულატორია (თავისუფალი არჩევანი)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მედიკამენტების ანაზღაურება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1500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ctr" rtl="0" fontAlgn="ctr"/>
                      <a:r>
                        <a:rPr lang="ka-GE" sz="1000" b="0" i="0" u="none" strike="noStrike" dirty="0">
                          <a:solidFill>
                            <a:srgbClr val="000000"/>
                          </a:solidFill>
                          <a:effectLst/>
                          <a:latin typeface="BPG Arial" panose="020B0604020202020204" pitchFamily="34" charset="0"/>
                        </a:rPr>
                        <a:t>ჰოსპიტალური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ჰოსპიტალიზაცია უბედური შემთხვევის გამო</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გადაუდებელი ჰოსპიტალიზაცია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8000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გეგმიური ჰოსპიტალიზაცია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6000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დღის სტაციონარი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კარდიოქირურგია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5000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ონკოლოგია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ორსულობა/მშობიარობა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ორსულობა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800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მშობიარობა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სტომატოლოგიური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გადაუდებელი სტომატოლოგია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გეგმიური სტომატოლოგია პროვაიდერ კლინიკაში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1000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34456">
                <a:tc>
                  <a:txBody>
                    <a:bodyPr/>
                    <a:lstStyle/>
                    <a:p>
                      <a:pPr algn="l" rtl="0" fontAlgn="ctr"/>
                      <a:r>
                        <a:rPr lang="ka-GE" sz="1000" b="0" i="0" u="none" strike="noStrike">
                          <a:solidFill>
                            <a:srgbClr val="000000"/>
                          </a:solidFill>
                          <a:effectLst/>
                          <a:latin typeface="BPG Arial" panose="020B0604020202020204" pitchFamily="34" charset="0"/>
                        </a:rPr>
                        <a:t>გეგმიური სტომატოლოგია არაპროვაიდერ კლინიკაში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334456">
                <a:tc>
                  <a:txBody>
                    <a:bodyPr/>
                    <a:lstStyle/>
                    <a:p>
                      <a:pPr algn="l" rtl="0" fontAlgn="ctr"/>
                      <a:r>
                        <a:rPr lang="ka-GE" sz="1000" b="0" i="0" u="none" strike="noStrike">
                          <a:solidFill>
                            <a:srgbClr val="000000"/>
                          </a:solidFill>
                          <a:effectLst/>
                          <a:latin typeface="BPG Arial" panose="020B0604020202020204" pitchFamily="34" charset="0"/>
                        </a:rPr>
                        <a:t>ორთოპედია-ორთოდონტია-იმპლანტაცია (ფასდაკლება პროვაიდერ  კლინიკებში)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20-60% ფასდაკლება</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დამატებითი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სამკურნალო-გამაჯანსაღებელი პროცედურები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10-30% ფასდაკლება</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334456">
                <a:tc>
                  <a:txBody>
                    <a:bodyPr/>
                    <a:lstStyle/>
                    <a:p>
                      <a:pPr algn="l" rtl="0" fontAlgn="ctr"/>
                      <a:r>
                        <a:rPr lang="ka-GE" sz="1000" b="0" i="0" u="none" strike="noStrike">
                          <a:solidFill>
                            <a:srgbClr val="000000"/>
                          </a:solidFill>
                          <a:effectLst/>
                          <a:latin typeface="BPG Arial" panose="020B0604020202020204" pitchFamily="34" charset="0"/>
                        </a:rPr>
                        <a:t>სამოგზაურო დაზღვევა (მხოლოდ თანამშრომლებისთვის)</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2 კვირა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 ყოველთვიური შესატანი ერთ პირზე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b"/>
                      <a:r>
                        <a:rPr lang="en-US" sz="1000" b="1" i="0" u="none" strike="noStrike">
                          <a:solidFill>
                            <a:srgbClr val="000000"/>
                          </a:solidFill>
                          <a:effectLst/>
                          <a:latin typeface="Calibri" panose="020F0502020204030204" pitchFamily="34" charset="0"/>
                        </a:rPr>
                        <a:t>50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334456">
                <a:tc>
                  <a:txBody>
                    <a:bodyPr/>
                    <a:lstStyle/>
                    <a:p>
                      <a:pPr algn="ctr" rtl="0" fontAlgn="ctr"/>
                      <a:r>
                        <a:rPr lang="ka-GE" sz="1000" b="0" i="0" u="none" strike="noStrike">
                          <a:solidFill>
                            <a:srgbClr val="000000"/>
                          </a:solidFill>
                          <a:effectLst/>
                          <a:latin typeface="BPG Arial" panose="020B0604020202020204" pitchFamily="34" charset="0"/>
                        </a:rPr>
                        <a:t> ყოველთვიური შესატანი ორ წევრიან ოჯახზე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en-US" sz="1000" b="1" i="0" u="none" strike="noStrike">
                          <a:solidFill>
                            <a:srgbClr val="000000"/>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 ყოველთვიური შესატანი ოჯახზე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b"/>
                      <a:r>
                        <a:rPr lang="en-US" sz="1000" b="1" i="0" u="none" strike="noStrike" dirty="0">
                          <a:solidFill>
                            <a:srgbClr val="000000"/>
                          </a:solidFill>
                          <a:effectLst/>
                          <a:latin typeface="Calibri" panose="020F0502020204030204" pitchFamily="34" charset="0"/>
                        </a:rPr>
                        <a:t>160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577399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21257" y="3480993"/>
            <a:ext cx="3659976" cy="1754326"/>
          </a:xfrm>
          <a:prstGeom prst="rect">
            <a:avLst/>
          </a:prstGeom>
          <a:noFill/>
        </p:spPr>
        <p:txBody>
          <a:bodyPr wrap="none" rtlCol="0">
            <a:spAutoFit/>
          </a:bodyPr>
          <a:lstStyle/>
          <a:p>
            <a:r>
              <a:rPr lang="ka-GE" sz="3600" dirty="0" smtClean="0">
                <a:solidFill>
                  <a:srgbClr val="1E2257"/>
                </a:solidFill>
                <a:latin typeface="BPG Nino Mtavruli" panose="02000806000000020004" pitchFamily="2" charset="0"/>
              </a:rPr>
              <a:t>ჯანმრთელობის</a:t>
            </a:r>
          </a:p>
          <a:p>
            <a:r>
              <a:rPr lang="ka-GE" sz="3600" dirty="0" smtClean="0">
                <a:solidFill>
                  <a:srgbClr val="1E2257"/>
                </a:solidFill>
                <a:latin typeface="BPG Nino Mtavruli" panose="02000806000000020004" pitchFamily="2" charset="0"/>
              </a:rPr>
              <a:t>დაზღვევის</a:t>
            </a:r>
          </a:p>
          <a:p>
            <a:r>
              <a:rPr lang="ka-GE" sz="3600" dirty="0" smtClean="0">
                <a:solidFill>
                  <a:srgbClr val="1E2257"/>
                </a:solidFill>
                <a:latin typeface="BPG Nino Mtavruli" panose="02000806000000020004" pitchFamily="2" charset="0"/>
              </a:rPr>
              <a:t>შეთავაზება</a:t>
            </a:r>
            <a:endParaRPr lang="en-US" sz="3600" dirty="0">
              <a:solidFill>
                <a:srgbClr val="1E2257"/>
              </a:solidFill>
              <a:latin typeface="BPG Nino Mtavruli" panose="02000806000000020004" pitchFamily="2" charset="0"/>
            </a:endParaRPr>
          </a:p>
        </p:txBody>
      </p:sp>
      <p:sp>
        <p:nvSpPr>
          <p:cNvPr id="5" name="Rectangle 4"/>
          <p:cNvSpPr/>
          <p:nvPr/>
        </p:nvSpPr>
        <p:spPr>
          <a:xfrm>
            <a:off x="7561359" y="2866237"/>
            <a:ext cx="62186" cy="2721935"/>
          </a:xfrm>
          <a:prstGeom prst="rect">
            <a:avLst/>
          </a:prstGeom>
          <a:solidFill>
            <a:srgbClr val="73C7B8"/>
          </a:solidFill>
          <a:ln>
            <a:solidFill>
              <a:srgbClr val="71C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0611297" y="7538484"/>
            <a:ext cx="1456660" cy="308344"/>
            <a:chOff x="10185994" y="7527852"/>
            <a:chExt cx="1456660" cy="308344"/>
          </a:xfrm>
        </p:grpSpPr>
        <p:sp>
          <p:nvSpPr>
            <p:cNvPr id="7" name="Rectangle 6"/>
            <p:cNvSpPr/>
            <p:nvPr/>
          </p:nvSpPr>
          <p:spPr>
            <a:xfrm>
              <a:off x="10185994" y="7527852"/>
              <a:ext cx="1456660" cy="287078"/>
            </a:xfrm>
            <a:prstGeom prst="rect">
              <a:avLst/>
            </a:prstGeom>
            <a:solidFill>
              <a:srgbClr val="1F2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BPG Nino Mtavruli" panose="02000806000000020004" pitchFamily="2" charset="0"/>
              </a:endParaRPr>
            </a:p>
          </p:txBody>
        </p:sp>
        <p:sp>
          <p:nvSpPr>
            <p:cNvPr id="8" name="TextBox 7"/>
            <p:cNvSpPr txBox="1"/>
            <p:nvPr/>
          </p:nvSpPr>
          <p:spPr>
            <a:xfrm>
              <a:off x="10791347" y="7559197"/>
              <a:ext cx="258404" cy="276999"/>
            </a:xfrm>
            <a:prstGeom prst="rect">
              <a:avLst/>
            </a:prstGeom>
            <a:noFill/>
          </p:spPr>
          <p:txBody>
            <a:bodyPr wrap="none" rtlCol="0">
              <a:spAutoFit/>
            </a:bodyPr>
            <a:lstStyle/>
            <a:p>
              <a:r>
                <a:rPr lang="en-US" sz="1200" dirty="0">
                  <a:solidFill>
                    <a:schemeClr val="bg1"/>
                  </a:solidFill>
                  <a:latin typeface="BPG Nino Mtavruli" panose="02000806000000020004" pitchFamily="2" charset="0"/>
                </a:rPr>
                <a:t>6</a:t>
              </a:r>
            </a:p>
          </p:txBody>
        </p:sp>
      </p:grpSp>
      <p:graphicFrame>
        <p:nvGraphicFramePr>
          <p:cNvPr id="2" name="Table 1"/>
          <p:cNvGraphicFramePr>
            <a:graphicFrameLocks noGrp="1"/>
          </p:cNvGraphicFramePr>
          <p:nvPr>
            <p:extLst>
              <p:ext uri="{D42A27DB-BD31-4B8C-83A1-F6EECF244321}">
                <p14:modId xmlns:p14="http://schemas.microsoft.com/office/powerpoint/2010/main" val="521999126"/>
              </p:ext>
            </p:extLst>
          </p:nvPr>
        </p:nvGraphicFramePr>
        <p:xfrm>
          <a:off x="509387" y="430395"/>
          <a:ext cx="6752651" cy="7405799"/>
        </p:xfrm>
        <a:graphic>
          <a:graphicData uri="http://schemas.openxmlformats.org/drawingml/2006/table">
            <a:tbl>
              <a:tblPr/>
              <a:tblGrid>
                <a:gridCol w="4259735"/>
                <a:gridCol w="1246458"/>
                <a:gridCol w="1246458"/>
              </a:tblGrid>
              <a:tr h="305789">
                <a:tc rowSpan="2">
                  <a:txBody>
                    <a:bodyPr/>
                    <a:lstStyle/>
                    <a:p>
                      <a:pPr algn="ctr" rtl="0" fontAlgn="ctr"/>
                      <a:r>
                        <a:rPr lang="ka-GE" sz="1300" b="1" i="0" u="none" strike="noStrike" dirty="0">
                          <a:solidFill>
                            <a:srgbClr val="FFFFFF"/>
                          </a:solidFill>
                          <a:effectLst/>
                          <a:latin typeface="BPG Nino Mtavruli" panose="020B0604020202020204" charset="0"/>
                        </a:rPr>
                        <a:t>პაკეტი - </a:t>
                      </a:r>
                      <a:r>
                        <a:rPr lang="ka-GE" sz="1300" b="1" i="0" u="none" strike="noStrike" dirty="0" smtClean="0">
                          <a:solidFill>
                            <a:srgbClr val="FFFFFF"/>
                          </a:solidFill>
                          <a:effectLst/>
                          <a:latin typeface="BPG Nino Mtavruli" panose="020B0604020202020204" charset="0"/>
                        </a:rPr>
                        <a:t>კლასიკი</a:t>
                      </a:r>
                      <a:endParaRPr lang="ka-GE" sz="1300" b="1" i="0" u="none" strike="noStrike" dirty="0">
                        <a:solidFill>
                          <a:srgbClr val="FFFFFF"/>
                        </a:solidFill>
                        <a:effectLst/>
                        <a:latin typeface="BPG Nino Mtavruli" panose="020B0604020202020204" charset="0"/>
                      </a:endParaRP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E2257"/>
                    </a:solidFill>
                  </a:tcPr>
                </a:tc>
                <a:tc>
                  <a:txBody>
                    <a:bodyPr/>
                    <a:lstStyle/>
                    <a:p>
                      <a:pPr algn="ctr" rtl="0" fontAlgn="ctr"/>
                      <a:r>
                        <a:rPr lang="en-US" sz="1300" b="1" i="0" u="none" strike="noStrike">
                          <a:solidFill>
                            <a:srgbClr val="FFFFFF"/>
                          </a:solidFill>
                          <a:effectLst/>
                          <a:latin typeface="BPG Nino Mtavruli" panose="020B0604020202020204" charset="0"/>
                        </a:rPr>
                        <a:t>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E2257"/>
                    </a:solidFill>
                  </a:tcPr>
                </a:tc>
                <a:tc>
                  <a:txBody>
                    <a:bodyPr/>
                    <a:lstStyle/>
                    <a:p>
                      <a:pPr algn="ctr" rtl="0" fontAlgn="ctr"/>
                      <a:r>
                        <a:rPr lang="en-US" sz="1300" b="1" i="0" u="none" strike="noStrike">
                          <a:solidFill>
                            <a:srgbClr val="FFFFFF"/>
                          </a:solidFill>
                          <a:effectLst/>
                          <a:latin typeface="BPG Nino Mtavruli" panose="020B0604020202020204" charset="0"/>
                        </a:rPr>
                        <a:t> </a:t>
                      </a:r>
                    </a:p>
                  </a:txBody>
                  <a:tcPr marL="6655" marR="6655" marT="665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E2257"/>
                    </a:solidFill>
                  </a:tcPr>
                </a:tc>
              </a:tr>
              <a:tr h="401348">
                <a:tc vMerge="1">
                  <a:txBody>
                    <a:bodyPr/>
                    <a:lstStyle/>
                    <a:p>
                      <a:endParaRPr lang="en-US"/>
                    </a:p>
                  </a:txBody>
                  <a:tcPr/>
                </a:tc>
                <a:tc>
                  <a:txBody>
                    <a:bodyPr/>
                    <a:lstStyle/>
                    <a:p>
                      <a:pPr algn="ctr" rtl="0" fontAlgn="ctr"/>
                      <a:r>
                        <a:rPr lang="ka-GE" sz="1000" b="0" i="0" u="none" strike="noStrike" dirty="0">
                          <a:solidFill>
                            <a:srgbClr val="000000"/>
                          </a:solidFill>
                          <a:effectLst/>
                          <a:latin typeface="Sylfaen" panose="010A0502050306030303" pitchFamily="18" charset="0"/>
                        </a:rPr>
                        <a:t>დაფარვის %</a:t>
                      </a:r>
                    </a:p>
                  </a:txBody>
                  <a:tcPr marL="9525" marR="9525" marT="952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ctr" rtl="0" fontAlgn="ctr"/>
                      <a:r>
                        <a:rPr lang="ka-GE" sz="1000" b="0" i="0" u="none" strike="noStrike">
                          <a:solidFill>
                            <a:srgbClr val="000000"/>
                          </a:solidFill>
                          <a:effectLst/>
                          <a:latin typeface="Sylfaen" panose="010A0502050306030303" pitchFamily="18" charset="0"/>
                        </a:rPr>
                        <a:t> ლიმიტი (ლარი)</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10230">
                <a:tc>
                  <a:txBody>
                    <a:bodyPr/>
                    <a:lstStyle/>
                    <a:p>
                      <a:pPr algn="l" rtl="0" fontAlgn="ctr"/>
                      <a:r>
                        <a:rPr lang="ka-GE" sz="1000" b="0" i="0" u="none" strike="noStrike" dirty="0">
                          <a:solidFill>
                            <a:srgbClr val="000000"/>
                          </a:solidFill>
                          <a:effectLst/>
                          <a:latin typeface="BPG Arial" panose="020B0604020202020204" pitchFamily="34" charset="0"/>
                        </a:rPr>
                        <a:t>24 საათიანი საინფორმაციო სამსახური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ოჯახის ექიმის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სასწრაფო სამედიცინო დახმარება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პროფილაქტიკური სამედიცინო შემოწმება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წელიწადში ორჯერ</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dirty="0">
                          <a:solidFill>
                            <a:srgbClr val="000000"/>
                          </a:solidFill>
                          <a:effectLst/>
                          <a:latin typeface="BPG Arial" panose="020B0604020202020204" pitchFamily="34" charset="0"/>
                        </a:rPr>
                        <a:t>ამბულატორიული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გადაუდებელი ამბულატორია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Calibri" panose="020F0502020204030204" pitchFamily="34"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34456">
                <a:tc>
                  <a:txBody>
                    <a:bodyPr/>
                    <a:lstStyle/>
                    <a:p>
                      <a:pPr algn="l" rtl="0" fontAlgn="ctr"/>
                      <a:r>
                        <a:rPr lang="ka-GE" sz="1000" b="0" i="0" u="none" strike="noStrike" dirty="0">
                          <a:solidFill>
                            <a:srgbClr val="000000"/>
                          </a:solidFill>
                          <a:effectLst/>
                          <a:latin typeface="BPG Arial" panose="020B0604020202020204" pitchFamily="34" charset="0"/>
                        </a:rPr>
                        <a:t>გეგმიური ამბულატორია (პრიორიტეტულ კლინიკებში)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Calibri" panose="020F0502020204030204" pitchFamily="34" charset="0"/>
                        </a:rPr>
                        <a:t>2000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გეგმიური ამბულატორია (თავისუფალი არჩევანი)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მედიკამენტების ანაზღაურება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Calibri" panose="020F0502020204030204" pitchFamily="34" charset="0"/>
                        </a:rPr>
                        <a:t>2000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ctr" rtl="0" fontAlgn="ctr"/>
                      <a:r>
                        <a:rPr lang="ka-GE" sz="1000" b="0" i="0" u="none" strike="noStrike" dirty="0">
                          <a:solidFill>
                            <a:srgbClr val="000000"/>
                          </a:solidFill>
                          <a:effectLst/>
                          <a:latin typeface="BPG Arial" panose="020B0604020202020204" pitchFamily="34" charset="0"/>
                        </a:rPr>
                        <a:t>ჰოსპიტალური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ჰოსპიტალიზაცია უბედური შემთხვევის გამო</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12000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გადაუდებელი ჰოსპიტალიზაცია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გეგმიური ჰოსპიტალიზაცია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8000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დღის სტაციონარი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კარდიოქირურგია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6000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dirty="0">
                          <a:solidFill>
                            <a:srgbClr val="000000"/>
                          </a:solidFill>
                          <a:effectLst/>
                          <a:latin typeface="BPG Arial" panose="020B0604020202020204" pitchFamily="34" charset="0"/>
                        </a:rPr>
                        <a:t>ონკოლოგია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ორსულობა/მშობიარობა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ორსულობა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1200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მშობიარობა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სტომატოლოგიური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გადაუდებელი სტომატოლოგია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ka-GE" sz="1000" b="0" i="0" u="none" strike="noStrike">
                          <a:solidFill>
                            <a:srgbClr val="000000"/>
                          </a:solidFill>
                          <a:effectLst/>
                          <a:latin typeface="Sylfaen" panose="010A0502050306030303" pitchFamily="18" charset="0"/>
                        </a:rPr>
                        <a:t>ულიმიტო</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გეგმიური სტომატოლოგია პროვაიდერ კლინიკაში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rtl="0" fontAlgn="ctr"/>
                      <a:r>
                        <a:rPr lang="en-US" sz="1000" b="0" i="0" u="none" strike="noStrike">
                          <a:solidFill>
                            <a:srgbClr val="000000"/>
                          </a:solidFill>
                          <a:effectLst/>
                          <a:latin typeface="Sylfaen" panose="010A0502050306030303" pitchFamily="18" charset="0"/>
                        </a:rPr>
                        <a:t>1200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334456">
                <a:tc>
                  <a:txBody>
                    <a:bodyPr/>
                    <a:lstStyle/>
                    <a:p>
                      <a:pPr algn="l" rtl="0" fontAlgn="ctr"/>
                      <a:r>
                        <a:rPr lang="ka-GE" sz="1000" b="0" i="0" u="none" strike="noStrike">
                          <a:solidFill>
                            <a:srgbClr val="000000"/>
                          </a:solidFill>
                          <a:effectLst/>
                          <a:latin typeface="BPG Arial" panose="020B0604020202020204" pitchFamily="34" charset="0"/>
                        </a:rPr>
                        <a:t>გეგმიური სტომატოლოგია არაპროვაიდერ კლინიკაში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000" b="0" i="0" u="none" strike="noStrike">
                          <a:solidFill>
                            <a:srgbClr val="000000"/>
                          </a:solidFill>
                          <a:effectLst/>
                          <a:latin typeface="Sylfaen" panose="010A0502050306030303" pitchFamily="18" charset="0"/>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n-US"/>
                    </a:p>
                  </a:txBody>
                  <a:tcPr/>
                </a:tc>
              </a:tr>
              <a:tr h="334456">
                <a:tc>
                  <a:txBody>
                    <a:bodyPr/>
                    <a:lstStyle/>
                    <a:p>
                      <a:pPr algn="l" rtl="0" fontAlgn="ctr"/>
                      <a:r>
                        <a:rPr lang="ka-GE" sz="1000" b="0" i="0" u="none" strike="noStrike">
                          <a:solidFill>
                            <a:srgbClr val="000000"/>
                          </a:solidFill>
                          <a:effectLst/>
                          <a:latin typeface="BPG Arial" panose="020B0604020202020204" pitchFamily="34" charset="0"/>
                        </a:rPr>
                        <a:t>ორთოპედია-ორთოდონტია-იმპლანტაცია (ფასდაკლება პროვაიდერ  კლინიკებში)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20-60% ფასდაკლება</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დამატებითი მომსახურება</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c>
                  <a:txBody>
                    <a:bodyPr/>
                    <a:lstStyle/>
                    <a:p>
                      <a:pPr algn="l" rtl="0" fontAlgn="ctr"/>
                      <a:r>
                        <a:rPr lang="en-US" sz="1000" b="1" i="0" u="none" strike="noStrike">
                          <a:solidFill>
                            <a:srgbClr val="FFFFFF"/>
                          </a:solidFill>
                          <a:effectLst/>
                          <a:latin typeface="Sylfaen" panose="010A0502050306030303"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1C9B7"/>
                    </a:solidFill>
                  </a:tcPr>
                </a:tc>
              </a:tr>
              <a:tr h="200673">
                <a:tc>
                  <a:txBody>
                    <a:bodyPr/>
                    <a:lstStyle/>
                    <a:p>
                      <a:pPr algn="l" rtl="0" fontAlgn="ctr"/>
                      <a:r>
                        <a:rPr lang="ka-GE" sz="1000" b="0" i="0" u="none" strike="noStrike">
                          <a:solidFill>
                            <a:srgbClr val="000000"/>
                          </a:solidFill>
                          <a:effectLst/>
                          <a:latin typeface="BPG Arial" panose="020B0604020202020204" pitchFamily="34" charset="0"/>
                        </a:rPr>
                        <a:t>სამკურნალო-გამაჯანსაღებელი პროცედურები </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10-30% ფასდაკლება</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334456">
                <a:tc>
                  <a:txBody>
                    <a:bodyPr/>
                    <a:lstStyle/>
                    <a:p>
                      <a:pPr algn="l" rtl="0" fontAlgn="ctr"/>
                      <a:r>
                        <a:rPr lang="ka-GE" sz="1000" b="0" i="0" u="none" strike="noStrike">
                          <a:solidFill>
                            <a:srgbClr val="000000"/>
                          </a:solidFill>
                          <a:effectLst/>
                          <a:latin typeface="BPG Arial" panose="020B0604020202020204" pitchFamily="34" charset="0"/>
                        </a:rPr>
                        <a:t>სამოგზაურო დაზღვევა (მხოლოდ თანამშრომლებისთვის)</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ka-GE" sz="1000" b="0" i="0" u="none" strike="noStrike">
                          <a:solidFill>
                            <a:srgbClr val="000000"/>
                          </a:solidFill>
                          <a:effectLst/>
                          <a:latin typeface="Sylfaen" panose="010A0502050306030303" pitchFamily="18" charset="0"/>
                        </a:rPr>
                        <a:t>3 კვირა</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 ყოველთვიური შესატანი ერთ პირზე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b"/>
                      <a:r>
                        <a:rPr lang="en-US" sz="1000" b="1" i="0" u="none" strike="noStrike">
                          <a:solidFill>
                            <a:srgbClr val="000000"/>
                          </a:solidFill>
                          <a:effectLst/>
                          <a:latin typeface="Calibri" panose="020F0502020204030204" pitchFamily="34" charset="0"/>
                        </a:rPr>
                        <a:t>60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334456">
                <a:tc>
                  <a:txBody>
                    <a:bodyPr/>
                    <a:lstStyle/>
                    <a:p>
                      <a:pPr algn="ctr" rtl="0" fontAlgn="ctr"/>
                      <a:r>
                        <a:rPr lang="ka-GE" sz="1000" b="0" i="0" u="none" strike="noStrike">
                          <a:solidFill>
                            <a:srgbClr val="000000"/>
                          </a:solidFill>
                          <a:effectLst/>
                          <a:latin typeface="BPG Arial" panose="020B0604020202020204" pitchFamily="34" charset="0"/>
                        </a:rPr>
                        <a:t> ყოველთვიური შესატანი ორ წევრიან ოჯახზე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ctr"/>
                      <a:r>
                        <a:rPr lang="en-US" sz="1000" b="1" i="0" u="none" strike="noStrike">
                          <a:solidFill>
                            <a:srgbClr val="000000"/>
                          </a:solidFill>
                          <a:effectLst/>
                          <a:latin typeface="Calibri" panose="020F0502020204030204" pitchFamily="34" charset="0"/>
                        </a:rPr>
                        <a:t>120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r h="200673">
                <a:tc>
                  <a:txBody>
                    <a:bodyPr/>
                    <a:lstStyle/>
                    <a:p>
                      <a:pPr algn="ctr" rtl="0" fontAlgn="ctr"/>
                      <a:r>
                        <a:rPr lang="ka-GE" sz="1000" b="0" i="0" u="none" strike="noStrike">
                          <a:solidFill>
                            <a:srgbClr val="000000"/>
                          </a:solidFill>
                          <a:effectLst/>
                          <a:latin typeface="BPG Arial" panose="020B0604020202020204" pitchFamily="34" charset="0"/>
                        </a:rPr>
                        <a:t> ყოველთვიური შესატანი ოჯახზე (ლარი)</a:t>
                      </a:r>
                    </a:p>
                  </a:txBody>
                  <a:tcPr marL="6655" marR="6655" marT="66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gridSpan="2">
                  <a:txBody>
                    <a:bodyPr/>
                    <a:lstStyle/>
                    <a:p>
                      <a:pPr algn="ctr" rtl="0" fontAlgn="b"/>
                      <a:r>
                        <a:rPr lang="en-US" sz="1000" b="1" i="0" u="none" strike="noStrike" dirty="0">
                          <a:solidFill>
                            <a:srgbClr val="000000"/>
                          </a:solidFill>
                          <a:effectLst/>
                          <a:latin typeface="Calibri" panose="020F0502020204030204" pitchFamily="34" charset="0"/>
                        </a:rPr>
                        <a:t>192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870439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4071</TotalTime>
  <Words>2460</Words>
  <Application>Microsoft Office PowerPoint</Application>
  <PresentationFormat>Custom</PresentationFormat>
  <Paragraphs>625</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BPG Arial</vt:lpstr>
      <vt:lpstr>Wingdings</vt:lpstr>
      <vt:lpstr>Times New Roman</vt:lpstr>
      <vt:lpstr>BPG Nino Mtavruli</vt:lpstr>
      <vt:lpstr>AR Archy</vt:lpstr>
      <vt:lpstr>Arial</vt:lpstr>
      <vt:lpstr>Calibri Light</vt:lpstr>
      <vt:lpstr>Sylfaen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Kakha</dc:creator>
  <cp:lastModifiedBy>Pikria Khurtsidze</cp:lastModifiedBy>
  <cp:revision>163</cp:revision>
  <cp:lastPrinted>2018-03-19T15:38:59Z</cp:lastPrinted>
  <dcterms:created xsi:type="dcterms:W3CDTF">2018-03-19T15:16:09Z</dcterms:created>
  <dcterms:modified xsi:type="dcterms:W3CDTF">2019-11-20T09:46:39Z</dcterms:modified>
</cp:coreProperties>
</file>